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9" r:id="rId2"/>
    <p:sldId id="258" r:id="rId3"/>
    <p:sldId id="257" r:id="rId4"/>
    <p:sldId id="274" r:id="rId5"/>
    <p:sldId id="275" r:id="rId6"/>
    <p:sldId id="276" r:id="rId7"/>
    <p:sldId id="260" r:id="rId8"/>
    <p:sldId id="264" r:id="rId9"/>
    <p:sldId id="261" r:id="rId10"/>
    <p:sldId id="262" r:id="rId11"/>
    <p:sldId id="263" r:id="rId12"/>
    <p:sldId id="265" r:id="rId13"/>
    <p:sldId id="266" r:id="rId14"/>
    <p:sldId id="267" r:id="rId15"/>
    <p:sldId id="271" r:id="rId16"/>
    <p:sldId id="272" r:id="rId17"/>
    <p:sldId id="273"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3" autoAdjust="0"/>
    <p:restoredTop sz="83986" autoAdjust="0"/>
  </p:normalViewPr>
  <p:slideViewPr>
    <p:cSldViewPr snapToGrid="0">
      <p:cViewPr varScale="1">
        <p:scale>
          <a:sx n="85" d="100"/>
          <a:sy n="85" d="100"/>
        </p:scale>
        <p:origin x="784" y="60"/>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52E96-AD7A-4529-923C-68A8ECB06742}" type="datetimeFigureOut">
              <a:rPr lang="en-US" smtClean="0"/>
              <a:t>2/24/2018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7E3DD-5E9B-4D1D-AAEF-A371FFA44EBA}" type="slidenum">
              <a:rPr lang="en-US" smtClean="0"/>
              <a:t>‹#›</a:t>
            </a:fld>
            <a:endParaRPr lang="en-US"/>
          </a:p>
        </p:txBody>
      </p:sp>
    </p:spTree>
    <p:extLst>
      <p:ext uri="{BB962C8B-B14F-4D97-AF65-F5344CB8AC3E}">
        <p14:creationId xmlns:p14="http://schemas.microsoft.com/office/powerpoint/2010/main" val="550628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Hey</a:t>
            </a:r>
            <a:r>
              <a:rPr lang="en-US" baseline="0" dirty="0" smtClean="0"/>
              <a:t> everyone, I’m Eric, along with my collaborators Catherine P and Amitabh V, are from the University of Maryland</a:t>
            </a:r>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1</a:t>
            </a:fld>
            <a:endParaRPr lang="en-US"/>
          </a:p>
        </p:txBody>
      </p:sp>
    </p:spTree>
    <p:extLst>
      <p:ext uri="{BB962C8B-B14F-4D97-AF65-F5344CB8AC3E}">
        <p14:creationId xmlns:p14="http://schemas.microsoft.com/office/powerpoint/2010/main" val="1781013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study, we used two displays, </a:t>
            </a:r>
          </a:p>
          <a:p>
            <a:r>
              <a:rPr lang="en-US" baseline="0" dirty="0" smtClean="0"/>
              <a:t>An Oculus HMD </a:t>
            </a:r>
            <a:r>
              <a:rPr lang="en-US" baseline="0" dirty="0" smtClean="0"/>
              <a:t>and a </a:t>
            </a:r>
            <a:r>
              <a:rPr lang="en-US" baseline="0" dirty="0" smtClean="0"/>
              <a:t>traditional desktop</a:t>
            </a:r>
            <a:r>
              <a:rPr lang="en-US" baseline="0" dirty="0" smtClean="0"/>
              <a:t>, </a:t>
            </a:r>
          </a:p>
          <a:p>
            <a:r>
              <a:rPr lang="en-US" baseline="0" dirty="0" smtClean="0"/>
              <a:t>Along with two virtual environments</a:t>
            </a:r>
            <a:r>
              <a:rPr lang="en-US" baseline="0" dirty="0" smtClean="0"/>
              <a:t>, an ornate palace and medieval town,</a:t>
            </a:r>
          </a:p>
          <a:p>
            <a:r>
              <a:rPr lang="en-US" baseline="0" dirty="0" smtClean="0"/>
              <a:t>And two sets of 21 </a:t>
            </a:r>
            <a:r>
              <a:rPr lang="en-US" baseline="0" dirty="0" smtClean="0"/>
              <a:t>faces as the information to be learned and recalled</a:t>
            </a:r>
            <a:endParaRPr lang="en-US" baseline="0" dirty="0" smtClean="0"/>
          </a:p>
        </p:txBody>
      </p:sp>
      <p:sp>
        <p:nvSpPr>
          <p:cNvPr id="4" name="Slide Number Placeholder 3"/>
          <p:cNvSpPr>
            <a:spLocks noGrp="1"/>
          </p:cNvSpPr>
          <p:nvPr>
            <p:ph type="sldNum" sz="quarter" idx="10"/>
          </p:nvPr>
        </p:nvSpPr>
        <p:spPr/>
        <p:txBody>
          <a:bodyPr/>
          <a:lstStyle/>
          <a:p>
            <a:fld id="{3687E3DD-5E9B-4D1D-AAEF-A371FFA44EBA}" type="slidenum">
              <a:rPr lang="en-US" smtClean="0"/>
              <a:t>10</a:t>
            </a:fld>
            <a:endParaRPr lang="en-US"/>
          </a:p>
        </p:txBody>
      </p:sp>
    </p:spTree>
    <p:extLst>
      <p:ext uri="{BB962C8B-B14F-4D97-AF65-F5344CB8AC3E}">
        <p14:creationId xmlns:p14="http://schemas.microsoft.com/office/powerpoint/2010/main" val="2553268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participants were given time to familiarize themselves with all 42 names and faces, which for the study are grouped into two equally familiar groups.</a:t>
            </a:r>
          </a:p>
          <a:p>
            <a:r>
              <a:rPr lang="en-US" baseline="0" dirty="0" smtClean="0"/>
              <a:t>Once they were comfortable with the names and faces, participants would be placed in either the HMD or desktop, and be shown one of the environments with one of the sets of faces.</a:t>
            </a:r>
          </a:p>
          <a:p>
            <a:r>
              <a:rPr lang="en-US" baseline="0" dirty="0" smtClean="0"/>
              <a:t>They would be given 5 minutes to familiarize themselves with the faces in the scene.</a:t>
            </a:r>
          </a:p>
          <a:p>
            <a:r>
              <a:rPr lang="en-US" baseline="0" dirty="0" smtClean="0"/>
              <a:t>After the 5 minutes, participants were given a 5 minute break, where they were asked a series of distracting questions.</a:t>
            </a:r>
          </a:p>
          <a:p>
            <a:r>
              <a:rPr lang="en-US" baseline="0" dirty="0" smtClean="0"/>
              <a:t>After the break, participants were placed back into the </a:t>
            </a:r>
            <a:r>
              <a:rPr lang="en-US" baseline="0" dirty="0" smtClean="0"/>
              <a:t>virtual environment </a:t>
            </a:r>
            <a:r>
              <a:rPr lang="en-US" baseline="0" dirty="0" smtClean="0"/>
              <a:t>using the same display, with the faces replaced with numbers. Participants would then be given 5 minutes to, in their own order, </a:t>
            </a:r>
            <a:r>
              <a:rPr lang="en-US" baseline="0" dirty="0" smtClean="0"/>
              <a:t>recall and verbally state </a:t>
            </a:r>
            <a:r>
              <a:rPr lang="en-US" baseline="0" dirty="0" smtClean="0"/>
              <a:t>which face was at each numbered location.</a:t>
            </a:r>
          </a:p>
          <a:p>
            <a:r>
              <a:rPr lang="en-US" baseline="0" dirty="0" smtClean="0"/>
              <a:t>After this and a short break, participants would repeat the same process using the other display, environment, and set of faces.</a:t>
            </a:r>
          </a:p>
          <a:p>
            <a:r>
              <a:rPr lang="en-US" baseline="0" dirty="0" smtClean="0"/>
              <a:t>The ordering of presentation was counter balanced across participants using a complete Latin square.</a:t>
            </a:r>
            <a:endParaRPr lang="en-US" baseline="0" dirty="0" smtClean="0"/>
          </a:p>
        </p:txBody>
      </p:sp>
      <p:sp>
        <p:nvSpPr>
          <p:cNvPr id="4" name="Slide Number Placeholder 3"/>
          <p:cNvSpPr>
            <a:spLocks noGrp="1"/>
          </p:cNvSpPr>
          <p:nvPr>
            <p:ph type="sldNum" sz="quarter" idx="10"/>
          </p:nvPr>
        </p:nvSpPr>
        <p:spPr/>
        <p:txBody>
          <a:bodyPr/>
          <a:lstStyle/>
          <a:p>
            <a:fld id="{3687E3DD-5E9B-4D1D-AAEF-A371FFA44EBA}" type="slidenum">
              <a:rPr lang="en-US" smtClean="0"/>
              <a:t>11</a:t>
            </a:fld>
            <a:endParaRPr lang="en-US"/>
          </a:p>
        </p:txBody>
      </p:sp>
    </p:spTree>
    <p:extLst>
      <p:ext uri="{BB962C8B-B14F-4D97-AF65-F5344CB8AC3E}">
        <p14:creationId xmlns:p14="http://schemas.microsoft.com/office/powerpoint/2010/main" val="3852380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wanted to confirm that there were no statistically significant effects from the other variables using ANOVA.</a:t>
            </a:r>
          </a:p>
          <a:p>
            <a:r>
              <a:rPr lang="en-US" baseline="0" dirty="0" smtClean="0"/>
              <a:t>Here, we can see that the </a:t>
            </a:r>
            <a:r>
              <a:rPr lang="en-US" baseline="0" dirty="0" smtClean="0"/>
              <a:t>ordering participants used each </a:t>
            </a:r>
            <a:r>
              <a:rPr lang="en-US" baseline="0" dirty="0" smtClean="0"/>
              <a:t>of the displays was not impactful.</a:t>
            </a:r>
          </a:p>
          <a:p>
            <a:r>
              <a:rPr lang="en-US" baseline="0" dirty="0" smtClean="0"/>
              <a:t>Neither of the </a:t>
            </a:r>
            <a:r>
              <a:rPr lang="en-US" baseline="0" dirty="0" smtClean="0"/>
              <a:t>virtual scenes </a:t>
            </a:r>
            <a:r>
              <a:rPr lang="en-US" baseline="0" dirty="0" smtClean="0"/>
              <a:t>alluded themselves to a more accurate recall.</a:t>
            </a:r>
          </a:p>
          <a:p>
            <a:r>
              <a:rPr lang="en-US" baseline="0" dirty="0" smtClean="0"/>
              <a:t>And the neither of the sets of faces was easier to recall than the other.</a:t>
            </a:r>
          </a:p>
          <a:p>
            <a:endParaRPr lang="en-US" baseline="0" dirty="0" smtClean="0"/>
          </a:p>
        </p:txBody>
      </p:sp>
      <p:sp>
        <p:nvSpPr>
          <p:cNvPr id="4" name="Slide Number Placeholder 3"/>
          <p:cNvSpPr>
            <a:spLocks noGrp="1"/>
          </p:cNvSpPr>
          <p:nvPr>
            <p:ph type="sldNum" sz="quarter" idx="10"/>
          </p:nvPr>
        </p:nvSpPr>
        <p:spPr/>
        <p:txBody>
          <a:bodyPr/>
          <a:lstStyle/>
          <a:p>
            <a:fld id="{3687E3DD-5E9B-4D1D-AAEF-A371FFA44EBA}" type="slidenum">
              <a:rPr lang="en-US" smtClean="0"/>
              <a:t>12</a:t>
            </a:fld>
            <a:endParaRPr lang="en-US"/>
          </a:p>
        </p:txBody>
      </p:sp>
    </p:spTree>
    <p:extLst>
      <p:ext uri="{BB962C8B-B14F-4D97-AF65-F5344CB8AC3E}">
        <p14:creationId xmlns:p14="http://schemas.microsoft.com/office/powerpoint/2010/main" val="36070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for our main variable, the display condition (</a:t>
            </a:r>
            <a:r>
              <a:rPr lang="en-US" dirty="0" err="1" smtClean="0"/>
              <a:t>hmd</a:t>
            </a:r>
            <a:r>
              <a:rPr lang="en-US" dirty="0" smtClean="0"/>
              <a:t> vs desktop), we found that there was a statistically significant effect</a:t>
            </a:r>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13</a:t>
            </a:fld>
            <a:endParaRPr lang="en-US"/>
          </a:p>
        </p:txBody>
      </p:sp>
    </p:spTree>
    <p:extLst>
      <p:ext uri="{BB962C8B-B14F-4D97-AF65-F5344CB8AC3E}">
        <p14:creationId xmlns:p14="http://schemas.microsoft.com/office/powerpoint/2010/main" val="2617632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the distribution of recall accuracies for the HMD and the desktop. The average recall accuracy</a:t>
            </a:r>
            <a:r>
              <a:rPr lang="en-US" baseline="0" dirty="0" smtClean="0"/>
              <a:t> for the HMD was 84% and the average recall accuracy for the desktop was 75%. </a:t>
            </a:r>
          </a:p>
          <a:p>
            <a:r>
              <a:rPr lang="en-US" baseline="0" dirty="0" smtClean="0"/>
              <a:t>Using a paired t-test with </a:t>
            </a:r>
            <a:r>
              <a:rPr lang="en-US" baseline="0" dirty="0" err="1" smtClean="0"/>
              <a:t>bonferroni</a:t>
            </a:r>
            <a:r>
              <a:rPr lang="en-US" baseline="0" dirty="0" smtClean="0"/>
              <a:t>-holm correction, we found that our result was statistically significant.</a:t>
            </a:r>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14</a:t>
            </a:fld>
            <a:endParaRPr lang="en-US"/>
          </a:p>
        </p:txBody>
      </p:sp>
    </p:spTree>
    <p:extLst>
      <p:ext uri="{BB962C8B-B14F-4D97-AF65-F5344CB8AC3E}">
        <p14:creationId xmlns:p14="http://schemas.microsoft.com/office/powerpoint/2010/main" val="237427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compare</a:t>
            </a:r>
            <a:r>
              <a:rPr lang="en-US" baseline="0" dirty="0" smtClean="0"/>
              <a:t> recall accuracies based on display order.</a:t>
            </a:r>
          </a:p>
          <a:p>
            <a:r>
              <a:rPr lang="en-US" baseline="0" dirty="0" smtClean="0"/>
              <a:t>On the left we have those who used the desktop first, and then the HMD, and on the right we have those who used the HMD first, and the desktop second.</a:t>
            </a:r>
          </a:p>
          <a:p>
            <a:r>
              <a:rPr lang="en-US" baseline="0" dirty="0" smtClean="0"/>
              <a:t>We found that there was not a statistically significant difference between those who used the desktop first, and those who used the HMD first</a:t>
            </a:r>
          </a:p>
          <a:p>
            <a:r>
              <a:rPr lang="en-US" baseline="0" dirty="0" smtClean="0"/>
              <a:t>However, there was a statistically significant difference between those who used the HMD second, and those who used the desktop second.</a:t>
            </a:r>
            <a:endParaRPr lang="en-US" dirty="0" smtClean="0"/>
          </a:p>
          <a:p>
            <a:r>
              <a:rPr lang="en-US" dirty="0" smtClean="0"/>
              <a:t>We hypothesize that A </a:t>
            </a:r>
            <a:r>
              <a:rPr lang="en-US" dirty="0" smtClean="0"/>
              <a:t>possible explanation for this could be that those who used the HMD first are able to benefit from the HMD's superior immersion, which they lose when they transfer to the desktop. However, when the users start on the desktop they invest a greater effort to memorize the information and therefore when they transfer to the HMD, they not only keep their dedication but also gain from the improved immersion.</a:t>
            </a:r>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15</a:t>
            </a:fld>
            <a:endParaRPr lang="en-US"/>
          </a:p>
        </p:txBody>
      </p:sp>
    </p:spTree>
    <p:extLst>
      <p:ext uri="{BB962C8B-B14F-4D97-AF65-F5344CB8AC3E}">
        <p14:creationId xmlns:p14="http://schemas.microsoft.com/office/powerpoint/2010/main" val="179973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wrap up, we had invited</a:t>
            </a:r>
            <a:r>
              <a:rPr lang="en-US" baseline="0" dirty="0" smtClean="0"/>
              <a:t> 40 participants to memorize and recall the faces in both the HMD and desktop.</a:t>
            </a:r>
          </a:p>
          <a:p>
            <a:r>
              <a:rPr lang="en-US" baseline="0" dirty="0" smtClean="0"/>
              <a:t>We found that there was a statistically significant average recall accuracy of about 9% in favor of the HMD</a:t>
            </a:r>
          </a:p>
          <a:p>
            <a:endParaRPr lang="en-US" baseline="0" dirty="0" smtClean="0"/>
          </a:p>
          <a:p>
            <a:r>
              <a:rPr lang="en-US" baseline="0" dirty="0" smtClean="0"/>
              <a:t>We hope that this study provides a scientific foundation for which we can begin to learn how to organize and present information in virtual reality using head mounted displays.</a:t>
            </a:r>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16</a:t>
            </a:fld>
            <a:endParaRPr lang="en-US"/>
          </a:p>
        </p:txBody>
      </p:sp>
    </p:spTree>
    <p:extLst>
      <p:ext uri="{BB962C8B-B14F-4D97-AF65-F5344CB8AC3E}">
        <p14:creationId xmlns:p14="http://schemas.microsoft.com/office/powerpoint/2010/main" val="4208511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forward,</a:t>
            </a:r>
            <a:r>
              <a:rPr lang="en-US" baseline="0" dirty="0" smtClean="0"/>
              <a:t> there are many different directions one could take in expanding this initial study.</a:t>
            </a:r>
          </a:p>
          <a:p>
            <a:r>
              <a:rPr lang="en-US" baseline="0" dirty="0" smtClean="0"/>
              <a:t>In our study, the two virtual environments were pre-constructed  - it would be interesting to see what impact a personally constructed virtual environment would be.</a:t>
            </a:r>
          </a:p>
          <a:p>
            <a:r>
              <a:rPr lang="en-US" baseline="0" dirty="0" smtClean="0"/>
              <a:t>In addition, the information in our scenes were statically placed. Again, a personal interactive placement of the content would likely affect the recall accuracies.</a:t>
            </a:r>
          </a:p>
          <a:p>
            <a:endParaRPr lang="en-US" baseline="0" dirty="0" smtClean="0"/>
          </a:p>
          <a:p>
            <a:r>
              <a:rPr lang="en-US" baseline="0" dirty="0" smtClean="0"/>
              <a:t>In our study, participants were not allowed to freely walk around the virtual environments, limited instead to only rotation. Does the ability to walk around make any difference?</a:t>
            </a:r>
          </a:p>
          <a:p>
            <a:endParaRPr lang="en-US" baseline="0" dirty="0" smtClean="0"/>
          </a:p>
          <a:p>
            <a:r>
              <a:rPr lang="en-US" baseline="0" dirty="0" smtClean="0"/>
              <a:t>Lastly, and perhaps most importantly, in any data investigation, there is often collaboration and sharing of results. Just as we have textbooks and videos for information dissemination, it could be possible for these virtual memory palaces to be used for an effective transfer of knowledge. </a:t>
            </a:r>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17</a:t>
            </a:fld>
            <a:endParaRPr lang="en-US"/>
          </a:p>
        </p:txBody>
      </p:sp>
    </p:spTree>
    <p:extLst>
      <p:ext uri="{BB962C8B-B14F-4D97-AF65-F5344CB8AC3E}">
        <p14:creationId xmlns:p14="http://schemas.microsoft.com/office/powerpoint/2010/main" val="3555438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that’s it. </a:t>
            </a:r>
            <a:r>
              <a:rPr lang="en-US" baseline="0" smtClean="0"/>
              <a:t>Thank you!</a:t>
            </a:r>
            <a:endParaRPr lang="en-US"/>
          </a:p>
        </p:txBody>
      </p:sp>
      <p:sp>
        <p:nvSpPr>
          <p:cNvPr id="4" name="Slide Number Placeholder 3"/>
          <p:cNvSpPr>
            <a:spLocks noGrp="1"/>
          </p:cNvSpPr>
          <p:nvPr>
            <p:ph type="sldNum" sz="quarter" idx="10"/>
          </p:nvPr>
        </p:nvSpPr>
        <p:spPr/>
        <p:txBody>
          <a:bodyPr/>
          <a:lstStyle/>
          <a:p>
            <a:fld id="{3687E3DD-5E9B-4D1D-AAEF-A371FFA44EBA}" type="slidenum">
              <a:rPr lang="en-US" smtClean="0"/>
              <a:t>18</a:t>
            </a:fld>
            <a:endParaRPr lang="en-US"/>
          </a:p>
        </p:txBody>
      </p:sp>
    </p:spTree>
    <p:extLst>
      <p:ext uri="{BB962C8B-B14F-4D97-AF65-F5344CB8AC3E}">
        <p14:creationId xmlns:p14="http://schemas.microsoft.com/office/powerpoint/2010/main" val="53522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many of you, we’re very</a:t>
            </a:r>
            <a:r>
              <a:rPr lang="en-US" baseline="0" dirty="0" smtClean="0"/>
              <a:t> excited about the amazing prospects of virtual reality. </a:t>
            </a:r>
            <a:br>
              <a:rPr lang="en-US" baseline="0" dirty="0" smtClean="0"/>
            </a:br>
            <a:r>
              <a:rPr lang="en-US" baseline="0" dirty="0" smtClean="0"/>
              <a:t>But, So far, virtual reality is typically associated and used for entertainment, and this makes sense, the increased immersion it offers makes things like video games more fun and realistic.</a:t>
            </a:r>
          </a:p>
          <a:p>
            <a:r>
              <a:rPr lang="en-US" baseline="0" dirty="0" smtClean="0"/>
              <a:t>What I’m particularly interested in is if and how VR can be used for more productive endeavors, such as visualization or immersive analytics.</a:t>
            </a:r>
          </a:p>
          <a:p>
            <a:r>
              <a:rPr lang="en-US" dirty="0" smtClean="0"/>
              <a:t>What about VR makes it better at these things</a:t>
            </a:r>
            <a:r>
              <a:rPr lang="en-US" baseline="0" dirty="0" smtClean="0"/>
              <a:t> than traditional desktops? </a:t>
            </a:r>
          </a:p>
          <a:p>
            <a:r>
              <a:rPr lang="en-US" baseline="0" dirty="0" smtClean="0"/>
              <a:t>A critical question if VR is to have any place in the future.</a:t>
            </a:r>
          </a:p>
          <a:p>
            <a:r>
              <a:rPr lang="en-US" baseline="0" dirty="0" smtClean="0"/>
              <a:t>One important aspect of any information visualization is for analysts to be able to gain an innate understanding of that data. Does VR allow people to ingest information, especially when presented spatially better?</a:t>
            </a:r>
          </a:p>
          <a:p>
            <a:r>
              <a:rPr lang="en-US" baseline="0" dirty="0" smtClean="0"/>
              <a:t>One way to test that this is to test their ability to recall that information.</a:t>
            </a:r>
          </a:p>
          <a:p>
            <a:r>
              <a:rPr lang="en-US" baseline="0" dirty="0" smtClean="0"/>
              <a:t>So essentially, the question we’re asking is – does immersion aid recall?</a:t>
            </a:r>
          </a:p>
          <a:p>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2</a:t>
            </a:fld>
            <a:endParaRPr lang="en-US"/>
          </a:p>
        </p:txBody>
      </p:sp>
    </p:spTree>
    <p:extLst>
      <p:ext uri="{BB962C8B-B14F-4D97-AF65-F5344CB8AC3E}">
        <p14:creationId xmlns:p14="http://schemas.microsoft.com/office/powerpoint/2010/main" val="2530290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off, we’re spatial creatures. We live in and</a:t>
            </a:r>
            <a:r>
              <a:rPr lang="en-US" baseline="0" dirty="0" smtClean="0"/>
              <a:t> organize the space around us all in 3 dimensions.</a:t>
            </a:r>
            <a:endParaRPr lang="en-US" dirty="0" smtClean="0"/>
          </a:p>
          <a:p>
            <a:r>
              <a:rPr lang="en-US" dirty="0" smtClean="0"/>
              <a:t>Perhaps</a:t>
            </a:r>
            <a:r>
              <a:rPr lang="en-US" baseline="0" dirty="0" smtClean="0"/>
              <a:t> some of you have a desktop like this, with stuff just randomly placed all over.</a:t>
            </a:r>
          </a:p>
          <a:p>
            <a:r>
              <a:rPr lang="en-US" baseline="0" dirty="0" smtClean="0"/>
              <a:t>I think we can agree that most of us would prefer something like this, with information spatially separated with similar things grouped together. Where we can find and recall where and what things are when organized in this way.</a:t>
            </a:r>
          </a:p>
          <a:p>
            <a:r>
              <a:rPr lang="en-US" baseline="0" dirty="0" smtClean="0"/>
              <a:t>Considering “our parents” started with 1D </a:t>
            </a:r>
            <a:r>
              <a:rPr lang="en-US" baseline="0" dirty="0" err="1" smtClean="0"/>
              <a:t>rolladex’s</a:t>
            </a:r>
            <a:r>
              <a:rPr lang="en-US" baseline="0" dirty="0" smtClean="0"/>
              <a:t>, and now we use 2D desktops, the question is what’s next?</a:t>
            </a:r>
          </a:p>
          <a:p>
            <a:r>
              <a:rPr lang="en-US" baseline="0" dirty="0" smtClean="0"/>
              <a:t>Is the next paradigm 3D? Using VR, can we leverage our innate 3D sense of space and make data organization more natural?</a:t>
            </a:r>
          </a:p>
          <a:p>
            <a:r>
              <a:rPr lang="en-US" baseline="0" dirty="0" smtClean="0"/>
              <a:t>Surely the 2D interface used by desktops cannot the end all be all</a:t>
            </a:r>
            <a:endParaRPr lang="en-US" dirty="0" smtClean="0"/>
          </a:p>
        </p:txBody>
      </p:sp>
      <p:sp>
        <p:nvSpPr>
          <p:cNvPr id="4" name="Slide Number Placeholder 3"/>
          <p:cNvSpPr>
            <a:spLocks noGrp="1"/>
          </p:cNvSpPr>
          <p:nvPr>
            <p:ph type="sldNum" sz="quarter" idx="10"/>
          </p:nvPr>
        </p:nvSpPr>
        <p:spPr/>
        <p:txBody>
          <a:bodyPr/>
          <a:lstStyle/>
          <a:p>
            <a:fld id="{3687E3DD-5E9B-4D1D-AAEF-A371FFA44EBA}" type="slidenum">
              <a:rPr lang="en-US" smtClean="0"/>
              <a:t>3</a:t>
            </a:fld>
            <a:endParaRPr lang="en-US"/>
          </a:p>
        </p:txBody>
      </p:sp>
    </p:spTree>
    <p:extLst>
      <p:ext uri="{BB962C8B-B14F-4D97-AF65-F5344CB8AC3E}">
        <p14:creationId xmlns:p14="http://schemas.microsoft.com/office/powerpoint/2010/main" val="620996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historical</a:t>
            </a:r>
            <a:r>
              <a:rPr lang="en-US" baseline="0" dirty="0" smtClean="0"/>
              <a:t> basis for this. Going all the way back to the time of Rome, Cicero wrote a “book” called De </a:t>
            </a:r>
            <a:r>
              <a:rPr lang="en-US" baseline="0" dirty="0" err="1" smtClean="0"/>
              <a:t>Oratore</a:t>
            </a:r>
            <a:r>
              <a:rPr lang="en-US" baseline="0" dirty="0" smtClean="0"/>
              <a:t>, which tells the story of Simonides of </a:t>
            </a:r>
            <a:r>
              <a:rPr lang="en-US" baseline="0" dirty="0" err="1" smtClean="0"/>
              <a:t>Ceos</a:t>
            </a:r>
            <a:endParaRPr lang="en-US" baseline="0" dirty="0" smtClean="0"/>
          </a:p>
          <a:p>
            <a:r>
              <a:rPr lang="en-US" baseline="0" dirty="0" smtClean="0"/>
              <a:t>As the story goes, </a:t>
            </a:r>
            <a:r>
              <a:rPr lang="en-US" baseline="0" dirty="0" smtClean="0"/>
              <a:t>Simonides was a famous poet </a:t>
            </a:r>
            <a:r>
              <a:rPr lang="en-US" baseline="0" dirty="0" smtClean="0"/>
              <a:t>had recited </a:t>
            </a:r>
            <a:r>
              <a:rPr lang="en-US" baseline="0" dirty="0" smtClean="0"/>
              <a:t>some poetry </a:t>
            </a:r>
            <a:r>
              <a:rPr lang="en-US" baseline="0" dirty="0" smtClean="0"/>
              <a:t>at a house party. As he was leaving the house, the house suddenly collapsed, killing and mangling everyone inside beyond recognition.</a:t>
            </a:r>
          </a:p>
          <a:p>
            <a:r>
              <a:rPr lang="en-US" baseline="0" dirty="0" smtClean="0"/>
              <a:t>The families of those killed asked Simonides to help them identify the bodies. So, Simonides stood where he had stood the previous night, reconstructed the house in his mind, and recalled who and where everyone had </a:t>
            </a:r>
            <a:r>
              <a:rPr lang="en-US" baseline="0" dirty="0" smtClean="0"/>
              <a:t>been.</a:t>
            </a:r>
            <a:endParaRPr lang="en-US" baseline="0" dirty="0" smtClean="0"/>
          </a:p>
          <a:p>
            <a:r>
              <a:rPr lang="en-US" baseline="0" dirty="0" smtClean="0"/>
              <a:t>This technique would become known as the Method of Loci</a:t>
            </a:r>
            <a:r>
              <a:rPr lang="en-US" baseline="0" dirty="0" smtClean="0"/>
              <a:t>, with </a:t>
            </a:r>
            <a:r>
              <a:rPr lang="en-US" baseline="0" dirty="0" smtClean="0"/>
              <a:t>Loci being plural for Locus, meaning place.</a:t>
            </a:r>
          </a:p>
          <a:p>
            <a:r>
              <a:rPr lang="en-US" baseline="0" dirty="0" smtClean="0"/>
              <a:t>Today we call this a Memory Palace</a:t>
            </a:r>
          </a:p>
        </p:txBody>
      </p:sp>
      <p:sp>
        <p:nvSpPr>
          <p:cNvPr id="4" name="Slide Number Placeholder 3"/>
          <p:cNvSpPr>
            <a:spLocks noGrp="1"/>
          </p:cNvSpPr>
          <p:nvPr>
            <p:ph type="sldNum" sz="quarter" idx="10"/>
          </p:nvPr>
        </p:nvSpPr>
        <p:spPr/>
        <p:txBody>
          <a:bodyPr/>
          <a:lstStyle/>
          <a:p>
            <a:fld id="{3687E3DD-5E9B-4D1D-AAEF-A371FFA44EBA}" type="slidenum">
              <a:rPr lang="en-US" smtClean="0"/>
              <a:t>4</a:t>
            </a:fld>
            <a:endParaRPr lang="en-US"/>
          </a:p>
        </p:txBody>
      </p:sp>
    </p:spTree>
    <p:extLst>
      <p:ext uri="{BB962C8B-B14F-4D97-AF65-F5344CB8AC3E}">
        <p14:creationId xmlns:p14="http://schemas.microsoft.com/office/powerpoint/2010/main" val="163111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memory</a:t>
            </a:r>
            <a:r>
              <a:rPr lang="en-US" baseline="0" dirty="0" smtClean="0"/>
              <a:t> palace is </a:t>
            </a:r>
            <a:r>
              <a:rPr lang="en-US" baseline="0" dirty="0" smtClean="0"/>
              <a:t>simple mnemonic technique. </a:t>
            </a:r>
            <a:r>
              <a:rPr lang="en-US" baseline="0" dirty="0" smtClean="0"/>
              <a:t>Back in ancient times, it’s been </a:t>
            </a:r>
            <a:r>
              <a:rPr lang="en-US" baseline="0" dirty="0" smtClean="0"/>
              <a:t>recorded in many different sources </a:t>
            </a:r>
            <a:r>
              <a:rPr lang="en-US" baseline="0" dirty="0" smtClean="0"/>
              <a:t>that poets and actors would often associate different versus </a:t>
            </a:r>
            <a:r>
              <a:rPr lang="en-US" baseline="0" dirty="0" smtClean="0"/>
              <a:t>or acts with </a:t>
            </a:r>
            <a:r>
              <a:rPr lang="en-US" baseline="0" dirty="0" smtClean="0"/>
              <a:t>the various parts of the </a:t>
            </a:r>
            <a:r>
              <a:rPr lang="en-US" baseline="0" dirty="0" smtClean="0"/>
              <a:t>arena or amphitheater </a:t>
            </a:r>
            <a:r>
              <a:rPr lang="en-US" baseline="0" dirty="0" smtClean="0"/>
              <a:t>around them. And that by simply looking at </a:t>
            </a:r>
            <a:r>
              <a:rPr lang="en-US" baseline="0" dirty="0" smtClean="0"/>
              <a:t>each section, would </a:t>
            </a:r>
            <a:r>
              <a:rPr lang="en-US" baseline="0" dirty="0" smtClean="0"/>
              <a:t>bring the particular words to mind</a:t>
            </a:r>
            <a:r>
              <a:rPr lang="en-US" baseline="0" dirty="0" smtClean="0"/>
              <a:t>. Cicero was famous for using this for his speeches in the roman senate.</a:t>
            </a:r>
            <a:endParaRPr lang="en-US" baseline="0" dirty="0" smtClean="0"/>
          </a:p>
          <a:p>
            <a:r>
              <a:rPr lang="en-US" baseline="0" dirty="0" smtClean="0"/>
              <a:t>Even today, there exist websites which offer tutorials on how to create your own memory palaces for your own needs. </a:t>
            </a:r>
            <a:r>
              <a:rPr lang="en-US" baseline="0" dirty="0" smtClean="0"/>
              <a:t>How to link and associate different objects and places with thoughts and ideas. This </a:t>
            </a:r>
            <a:r>
              <a:rPr lang="en-US" baseline="0" dirty="0" smtClean="0"/>
              <a:t>often includes using different parts of the environment to create a narrative,  which can be used to encode and remember lists of things.</a:t>
            </a:r>
          </a:p>
          <a:p>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5</a:t>
            </a:fld>
            <a:endParaRPr lang="en-US"/>
          </a:p>
        </p:txBody>
      </p:sp>
    </p:spTree>
    <p:extLst>
      <p:ext uri="{BB962C8B-B14F-4D97-AF65-F5344CB8AC3E}">
        <p14:creationId xmlns:p14="http://schemas.microsoft.com/office/powerpoint/2010/main" val="782419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addition, there’s even a </a:t>
            </a:r>
            <a:r>
              <a:rPr lang="en-US" baseline="0" dirty="0" err="1" smtClean="0"/>
              <a:t>kickstarter</a:t>
            </a:r>
            <a:r>
              <a:rPr lang="en-US" baseline="0" dirty="0" smtClean="0"/>
              <a:t> for a tool whose goal is to help users build their own memory palaces in virtual reality</a:t>
            </a:r>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6</a:t>
            </a:fld>
            <a:endParaRPr lang="en-US"/>
          </a:p>
        </p:txBody>
      </p:sp>
    </p:spTree>
    <p:extLst>
      <p:ext uri="{BB962C8B-B14F-4D97-AF65-F5344CB8AC3E}">
        <p14:creationId xmlns:p14="http://schemas.microsoft.com/office/powerpoint/2010/main" val="2461600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work which we found to be very</a:t>
            </a:r>
            <a:r>
              <a:rPr lang="en-US" baseline="0" dirty="0" smtClean="0"/>
              <a:t> important was the work by Godden and Baddeley</a:t>
            </a:r>
          </a:p>
          <a:p>
            <a:r>
              <a:rPr lang="en-US" baseline="0" dirty="0" smtClean="0"/>
              <a:t>What they did was conduct a user study to examine the impact of environmental context on memory recall. They had participants memorize a list of words either on land, or underwater, and then recall that list of words either in the same environment in which it was learned, or the opposite environment. They found that the environmental context had a huge </a:t>
            </a:r>
            <a:r>
              <a:rPr lang="en-US" baseline="0" dirty="0" smtClean="0"/>
              <a:t>impact on recall, </a:t>
            </a:r>
            <a:r>
              <a:rPr lang="en-US" baseline="0" dirty="0" smtClean="0"/>
              <a:t>and that recall accuracy in the learned environment was much higher </a:t>
            </a:r>
            <a:r>
              <a:rPr lang="en-US" baseline="0" dirty="0" smtClean="0"/>
              <a:t>than the </a:t>
            </a:r>
            <a:r>
              <a:rPr lang="en-US" baseline="0" dirty="0" smtClean="0"/>
              <a:t>recall in a different environment</a:t>
            </a:r>
            <a:r>
              <a:rPr lang="en-US" baseline="0" dirty="0" smtClean="0"/>
              <a:t>.</a:t>
            </a:r>
          </a:p>
          <a:p>
            <a:r>
              <a:rPr lang="en-US" baseline="0" dirty="0" smtClean="0"/>
              <a:t>*Looking at you professors who don’t give exams in the lecture hall.*</a:t>
            </a:r>
            <a:endParaRPr lang="en-US" baseline="0" dirty="0" smtClean="0"/>
          </a:p>
          <a:p>
            <a:r>
              <a:rPr lang="en-US" baseline="0" dirty="0" smtClean="0"/>
              <a:t>Another important study was done by Randy </a:t>
            </a:r>
            <a:r>
              <a:rPr lang="en-US" baseline="0" dirty="0" err="1" smtClean="0"/>
              <a:t>Pausch</a:t>
            </a:r>
            <a:r>
              <a:rPr lang="en-US" baseline="0" dirty="0" smtClean="0"/>
              <a:t>. He had participants search for a hidden letter in a room full of letters on either a desktop or HMD</a:t>
            </a:r>
            <a:r>
              <a:rPr lang="en-US" baseline="0" dirty="0" smtClean="0"/>
              <a:t>. Interestingly, he </a:t>
            </a:r>
            <a:r>
              <a:rPr lang="en-US" baseline="0" dirty="0" smtClean="0"/>
              <a:t>found that there was no difference in search times </a:t>
            </a:r>
            <a:r>
              <a:rPr lang="en-US" baseline="0" dirty="0" smtClean="0"/>
              <a:t>between those who used </a:t>
            </a:r>
            <a:r>
              <a:rPr lang="en-US" baseline="0" dirty="0" smtClean="0"/>
              <a:t>the desktop and HMD. However, when he asked participants to confirm if a letter was present or absent from the room, participants using the HMD were able to confirm its’ presence or absence much more quickly than those using the desktop.</a:t>
            </a:r>
          </a:p>
          <a:p>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7</a:t>
            </a:fld>
            <a:endParaRPr lang="en-US"/>
          </a:p>
        </p:txBody>
      </p:sp>
    </p:spTree>
    <p:extLst>
      <p:ext uri="{BB962C8B-B14F-4D97-AF65-F5344CB8AC3E}">
        <p14:creationId xmlns:p14="http://schemas.microsoft.com/office/powerpoint/2010/main" val="191198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study,</a:t>
            </a:r>
            <a:r>
              <a:rPr lang="en-US" baseline="0" dirty="0" smtClean="0"/>
              <a:t> </a:t>
            </a:r>
            <a:r>
              <a:rPr lang="en-US" baseline="0" dirty="0" smtClean="0"/>
              <a:t>we’re investigating our participants </a:t>
            </a:r>
            <a:r>
              <a:rPr lang="en-US" baseline="0" dirty="0" smtClean="0"/>
              <a:t>ability to recall information on a desktop as compared to a head mounted display. Our hypothesis is that those who use </a:t>
            </a:r>
            <a:r>
              <a:rPr lang="en-US" baseline="0" dirty="0" smtClean="0"/>
              <a:t>the head tracked </a:t>
            </a:r>
            <a:r>
              <a:rPr lang="en-US" baseline="0" dirty="0" smtClean="0"/>
              <a:t>HMD will have more accurate recall than those who use the </a:t>
            </a:r>
            <a:r>
              <a:rPr lang="en-US" baseline="0" dirty="0" smtClean="0"/>
              <a:t>desktop and mouse.</a:t>
            </a:r>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8</a:t>
            </a:fld>
            <a:endParaRPr lang="en-US"/>
          </a:p>
        </p:txBody>
      </p:sp>
    </p:spTree>
    <p:extLst>
      <p:ext uri="{BB962C8B-B14F-4D97-AF65-F5344CB8AC3E}">
        <p14:creationId xmlns:p14="http://schemas.microsoft.com/office/powerpoint/2010/main" val="871096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our</a:t>
            </a:r>
            <a:r>
              <a:rPr lang="en-US" baseline="0" dirty="0" smtClean="0"/>
              <a:t> goal is to </a:t>
            </a:r>
            <a:r>
              <a:rPr lang="en-US" baseline="0" dirty="0" smtClean="0"/>
              <a:t>determine if </a:t>
            </a:r>
            <a:r>
              <a:rPr lang="en-US" baseline="0" dirty="0" smtClean="0"/>
              <a:t>the increased immersion of the HMD, provided by its’ ability to leverage our vestibular and proprioceptive senses</a:t>
            </a:r>
            <a:endParaRPr lang="en-US" dirty="0" smtClean="0"/>
          </a:p>
          <a:p>
            <a:r>
              <a:rPr lang="en-US" dirty="0" smtClean="0"/>
              <a:t> (overall sense of body position, </a:t>
            </a:r>
            <a:r>
              <a:rPr lang="en-US" dirty="0" smtClean="0"/>
              <a:t>orientation, movement</a:t>
            </a:r>
            <a:r>
              <a:rPr lang="en-US" dirty="0" smtClean="0"/>
              <a:t>, and acceleration) would</a:t>
            </a:r>
            <a:r>
              <a:rPr lang="en-US" baseline="0" dirty="0" smtClean="0"/>
              <a:t> lead to higher recall </a:t>
            </a:r>
            <a:r>
              <a:rPr lang="en-US" baseline="0" dirty="0" smtClean="0"/>
              <a:t>accuracies for naturally distributed information.</a:t>
            </a:r>
            <a:endParaRPr lang="en-US" baseline="0" dirty="0" smtClean="0"/>
          </a:p>
          <a:p>
            <a:endParaRPr lang="en-US" dirty="0" smtClean="0"/>
          </a:p>
          <a:p>
            <a:r>
              <a:rPr lang="en-US" dirty="0" smtClean="0"/>
              <a:t>In addition, in our study, we have participants</a:t>
            </a:r>
            <a:r>
              <a:rPr lang="en-US" baseline="0" dirty="0" smtClean="0"/>
              <a:t> perform r</a:t>
            </a:r>
            <a:r>
              <a:rPr lang="en-US" dirty="0" smtClean="0"/>
              <a:t>ecall</a:t>
            </a:r>
            <a:r>
              <a:rPr lang="en-US" baseline="0" dirty="0" smtClean="0"/>
              <a:t> in exact same environment and display as where the information was learned, rather than through a questionnaire or drawing representation of the space.</a:t>
            </a:r>
            <a:endParaRPr lang="en-US" dirty="0"/>
          </a:p>
        </p:txBody>
      </p:sp>
      <p:sp>
        <p:nvSpPr>
          <p:cNvPr id="4" name="Slide Number Placeholder 3"/>
          <p:cNvSpPr>
            <a:spLocks noGrp="1"/>
          </p:cNvSpPr>
          <p:nvPr>
            <p:ph type="sldNum" sz="quarter" idx="10"/>
          </p:nvPr>
        </p:nvSpPr>
        <p:spPr/>
        <p:txBody>
          <a:bodyPr/>
          <a:lstStyle/>
          <a:p>
            <a:fld id="{3687E3DD-5E9B-4D1D-AAEF-A371FFA44EBA}" type="slidenum">
              <a:rPr lang="en-US" smtClean="0"/>
              <a:t>9</a:t>
            </a:fld>
            <a:endParaRPr lang="en-US"/>
          </a:p>
        </p:txBody>
      </p:sp>
    </p:spTree>
    <p:extLst>
      <p:ext uri="{BB962C8B-B14F-4D97-AF65-F5344CB8AC3E}">
        <p14:creationId xmlns:p14="http://schemas.microsoft.com/office/powerpoint/2010/main" val="10362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28F368-9DA4-4242-9338-3DEC8F765190}" type="datetimeFigureOut">
              <a:rPr lang="en-US" smtClean="0"/>
              <a:t>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4173593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28F368-9DA4-4242-9338-3DEC8F765190}" type="datetimeFigureOut">
              <a:rPr lang="en-US" smtClean="0"/>
              <a:t>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1703135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28F368-9DA4-4242-9338-3DEC8F765190}" type="datetimeFigureOut">
              <a:rPr lang="en-US" smtClean="0"/>
              <a:t>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78340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28F368-9DA4-4242-9338-3DEC8F765190}" type="datetimeFigureOut">
              <a:rPr lang="en-US" smtClean="0"/>
              <a:t>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20731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28F368-9DA4-4242-9338-3DEC8F765190}" type="datetimeFigureOut">
              <a:rPr lang="en-US" smtClean="0"/>
              <a:t>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2671524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28F368-9DA4-4242-9338-3DEC8F765190}" type="datetimeFigureOut">
              <a:rPr lang="en-US" smtClean="0"/>
              <a:t>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375879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28F368-9DA4-4242-9338-3DEC8F765190}" type="datetimeFigureOut">
              <a:rPr lang="en-US" smtClean="0"/>
              <a:t>2/24/2018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3592046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28F368-9DA4-4242-9338-3DEC8F765190}" type="datetimeFigureOut">
              <a:rPr lang="en-US" smtClean="0"/>
              <a:t>2/24/2018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2804477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28F368-9DA4-4242-9338-3DEC8F765190}" type="datetimeFigureOut">
              <a:rPr lang="en-US" smtClean="0"/>
              <a:t>2/24/2018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4256015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28F368-9DA4-4242-9338-3DEC8F765190}" type="datetimeFigureOut">
              <a:rPr lang="en-US" smtClean="0"/>
              <a:t>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286271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28F368-9DA4-4242-9338-3DEC8F765190}" type="datetimeFigureOut">
              <a:rPr lang="en-US" smtClean="0"/>
              <a:t>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3DF3A9-7C30-4321-A951-08C6FFE379D8}" type="slidenum">
              <a:rPr lang="en-US" smtClean="0"/>
              <a:t>‹#›</a:t>
            </a:fld>
            <a:endParaRPr lang="en-US"/>
          </a:p>
        </p:txBody>
      </p:sp>
    </p:spTree>
    <p:extLst>
      <p:ext uri="{BB962C8B-B14F-4D97-AF65-F5344CB8AC3E}">
        <p14:creationId xmlns:p14="http://schemas.microsoft.com/office/powerpoint/2010/main" val="1145723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28F368-9DA4-4242-9338-3DEC8F765190}" type="datetimeFigureOut">
              <a:rPr lang="en-US" smtClean="0"/>
              <a:t>2/24/2018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DF3A9-7C30-4321-A951-08C6FFE379D8}" type="slidenum">
              <a:rPr lang="en-US" smtClean="0"/>
              <a:t>‹#›</a:t>
            </a:fld>
            <a:endParaRPr lang="en-US"/>
          </a:p>
        </p:txBody>
      </p:sp>
    </p:spTree>
    <p:extLst>
      <p:ext uri="{BB962C8B-B14F-4D97-AF65-F5344CB8AC3E}">
        <p14:creationId xmlns:p14="http://schemas.microsoft.com/office/powerpoint/2010/main" val="282803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Spatial Mnemonics </a:t>
            </a:r>
            <a:br>
              <a:rPr lang="en-US" dirty="0" smtClean="0"/>
            </a:br>
            <a:r>
              <a:rPr lang="en-US" dirty="0" smtClean="0"/>
              <a:t>using Virtual Reality</a:t>
            </a:r>
            <a:r>
              <a:rPr lang="en-US" dirty="0"/>
              <a:t/>
            </a:r>
            <a:br>
              <a:rPr lang="en-US" dirty="0"/>
            </a:br>
            <a:endParaRPr lang="en-US" dirty="0"/>
          </a:p>
        </p:txBody>
      </p:sp>
      <p:sp>
        <p:nvSpPr>
          <p:cNvPr id="4" name="Text Placeholder 3"/>
          <p:cNvSpPr>
            <a:spLocks noGrp="1"/>
          </p:cNvSpPr>
          <p:nvPr>
            <p:ph type="body" idx="1"/>
          </p:nvPr>
        </p:nvSpPr>
        <p:spPr/>
        <p:txBody>
          <a:bodyPr/>
          <a:lstStyle/>
          <a:p>
            <a:r>
              <a:rPr lang="en-US" dirty="0" smtClean="0"/>
              <a:t>Eric Krokos, </a:t>
            </a:r>
            <a:r>
              <a:rPr lang="en-US" dirty="0"/>
              <a:t>Catherine </a:t>
            </a:r>
            <a:r>
              <a:rPr lang="en-US" dirty="0" err="1"/>
              <a:t>Plaisant</a:t>
            </a:r>
            <a:r>
              <a:rPr lang="en-US" dirty="0"/>
              <a:t>, </a:t>
            </a:r>
            <a:r>
              <a:rPr lang="en-US" dirty="0" smtClean="0"/>
              <a:t>Amitabh </a:t>
            </a:r>
            <a:r>
              <a:rPr lang="en-US" dirty="0" err="1" smtClean="0"/>
              <a:t>Varshney</a:t>
            </a:r>
            <a:endParaRPr lang="en-US" dirty="0" smtClean="0"/>
          </a:p>
          <a:p>
            <a:r>
              <a:rPr lang="en-US" dirty="0" smtClean="0"/>
              <a:t>University of Maryland College Park</a:t>
            </a:r>
          </a:p>
        </p:txBody>
      </p:sp>
    </p:spTree>
    <p:extLst>
      <p:ext uri="{BB962C8B-B14F-4D97-AF65-F5344CB8AC3E}">
        <p14:creationId xmlns:p14="http://schemas.microsoft.com/office/powerpoint/2010/main" val="13200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Arrow 18"/>
          <p:cNvSpPr/>
          <p:nvPr/>
        </p:nvSpPr>
        <p:spPr>
          <a:xfrm>
            <a:off x="7801854" y="5000983"/>
            <a:ext cx="1570315"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ight Arrow 19"/>
          <p:cNvSpPr/>
          <p:nvPr/>
        </p:nvSpPr>
        <p:spPr>
          <a:xfrm>
            <a:off x="7777640" y="2377254"/>
            <a:ext cx="1533479"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Bent Arrow 20"/>
          <p:cNvSpPr/>
          <p:nvPr/>
        </p:nvSpPr>
        <p:spPr>
          <a:xfrm>
            <a:off x="8630662" y="3198230"/>
            <a:ext cx="712852" cy="1875662"/>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2" name="Bent Arrow 21"/>
          <p:cNvSpPr/>
          <p:nvPr/>
        </p:nvSpPr>
        <p:spPr>
          <a:xfrm rot="10800000" flipH="1">
            <a:off x="8640699" y="2600161"/>
            <a:ext cx="689282" cy="2189647"/>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533401" y="211925"/>
            <a:ext cx="10131425" cy="1456267"/>
          </a:xfrm>
        </p:spPr>
        <p:txBody>
          <a:bodyPr/>
          <a:lstStyle/>
          <a:p>
            <a:r>
              <a:rPr lang="en-US" dirty="0" smtClean="0"/>
              <a:t>Setup</a:t>
            </a:r>
            <a:endParaRPr lang="en-US" dirty="0"/>
          </a:p>
        </p:txBody>
      </p:sp>
      <p:pic>
        <p:nvPicPr>
          <p:cNvPr id="6"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04892" y="1506467"/>
            <a:ext cx="3612163" cy="2037389"/>
          </a:xfrm>
        </p:spPr>
      </p:pic>
      <p:pic>
        <p:nvPicPr>
          <p:cNvPr id="4"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244" y="3838112"/>
            <a:ext cx="3651939" cy="2435107"/>
          </a:xfrm>
          <a:prstGeom prst="rect">
            <a:avLst/>
          </a:prstGeom>
        </p:spPr>
      </p:pic>
      <p:pic>
        <p:nvPicPr>
          <p:cNvPr id="5"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615" y="1506467"/>
            <a:ext cx="3389097" cy="2311338"/>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1468" y="4131985"/>
            <a:ext cx="3651938" cy="2025667"/>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24652" y="1042041"/>
            <a:ext cx="1144468" cy="267042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72169" y="3899468"/>
            <a:ext cx="1096951" cy="2559552"/>
          </a:xfrm>
          <a:prstGeom prst="rect">
            <a:avLst/>
          </a:prstGeom>
        </p:spPr>
      </p:pic>
      <p:sp>
        <p:nvSpPr>
          <p:cNvPr id="14" name="Right Arrow 13"/>
          <p:cNvSpPr/>
          <p:nvPr/>
        </p:nvSpPr>
        <p:spPr>
          <a:xfrm>
            <a:off x="3591048" y="5003878"/>
            <a:ext cx="1050420"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ight Arrow 14"/>
          <p:cNvSpPr/>
          <p:nvPr/>
        </p:nvSpPr>
        <p:spPr>
          <a:xfrm>
            <a:off x="3501671" y="2384219"/>
            <a:ext cx="1139797"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Bent Arrow 15"/>
          <p:cNvSpPr/>
          <p:nvPr/>
        </p:nvSpPr>
        <p:spPr>
          <a:xfrm>
            <a:off x="3873183" y="3198227"/>
            <a:ext cx="768285" cy="1875662"/>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0800000" flipH="1">
            <a:off x="3873183" y="2600161"/>
            <a:ext cx="735983" cy="1875662"/>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726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14" grpId="0" animBg="1"/>
      <p:bldP spid="15" grpId="0" animBg="1"/>
      <p:bldP spid="16"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pic>
        <p:nvPicPr>
          <p:cNvPr id="39" name="Content Placeholder 3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980518" y="3217168"/>
            <a:ext cx="1183909" cy="1445682"/>
          </a:xfrm>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990" y="1683844"/>
            <a:ext cx="1048650" cy="2446850"/>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232" y="4238071"/>
            <a:ext cx="1037879" cy="2421716"/>
          </a:xfrm>
          <a:prstGeom prst="rect">
            <a:avLst/>
          </a:prstGeom>
        </p:spPr>
      </p:pic>
      <p:sp>
        <p:nvSpPr>
          <p:cNvPr id="36" name="Right Arrow 35"/>
          <p:cNvSpPr/>
          <p:nvPr/>
        </p:nvSpPr>
        <p:spPr>
          <a:xfrm>
            <a:off x="3334887" y="4038273"/>
            <a:ext cx="569312"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7139" y="1521973"/>
            <a:ext cx="3152243" cy="2199001"/>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5135" y="1572941"/>
            <a:ext cx="1643047" cy="1643047"/>
          </a:xfrm>
          <a:prstGeom prst="rect">
            <a:avLst/>
          </a:prstGeom>
        </p:spPr>
      </p:pic>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7139" y="3723754"/>
            <a:ext cx="3152243" cy="2123262"/>
          </a:xfrm>
          <a:prstGeom prst="rect">
            <a:avLst/>
          </a:prstGeom>
        </p:spPr>
      </p:pic>
      <p:sp>
        <p:nvSpPr>
          <p:cNvPr id="43" name="Right Arrow 42"/>
          <p:cNvSpPr/>
          <p:nvPr/>
        </p:nvSpPr>
        <p:spPr>
          <a:xfrm>
            <a:off x="5246239" y="4090861"/>
            <a:ext cx="410420"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Content Placeholder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97006" y="4070013"/>
            <a:ext cx="695726" cy="849557"/>
          </a:xfrm>
          <a:prstGeom prst="rect">
            <a:avLst/>
          </a:prstGeom>
        </p:spPr>
      </p:pic>
      <p:sp>
        <p:nvSpPr>
          <p:cNvPr id="45" name="Right Arrow 44"/>
          <p:cNvSpPr/>
          <p:nvPr/>
        </p:nvSpPr>
        <p:spPr>
          <a:xfrm>
            <a:off x="8876558" y="4090861"/>
            <a:ext cx="410420"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Content Placeholder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28945" y="3813293"/>
            <a:ext cx="695726" cy="849557"/>
          </a:xfrm>
          <a:prstGeom prst="rect">
            <a:avLst/>
          </a:prstGeom>
        </p:spPr>
      </p:pic>
      <p:sp>
        <p:nvSpPr>
          <p:cNvPr id="55" name="Right Arrow 54"/>
          <p:cNvSpPr/>
          <p:nvPr/>
        </p:nvSpPr>
        <p:spPr>
          <a:xfrm>
            <a:off x="1440795" y="4035759"/>
            <a:ext cx="389768"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00635" y="1654987"/>
            <a:ext cx="1932972" cy="1932972"/>
          </a:xfrm>
          <a:prstGeom prst="rect">
            <a:avLst/>
          </a:prstGeom>
        </p:spPr>
      </p:pic>
      <p:grpSp>
        <p:nvGrpSpPr>
          <p:cNvPr id="19" name="Group 18"/>
          <p:cNvGrpSpPr/>
          <p:nvPr/>
        </p:nvGrpSpPr>
        <p:grpSpPr>
          <a:xfrm>
            <a:off x="1491864" y="2294503"/>
            <a:ext cx="2180580" cy="1539450"/>
            <a:chOff x="221244" y="1042041"/>
            <a:chExt cx="10247876" cy="5416979"/>
          </a:xfrm>
        </p:grpSpPr>
        <p:sp>
          <p:nvSpPr>
            <p:cNvPr id="65" name="Right Arrow 64"/>
            <p:cNvSpPr/>
            <p:nvPr/>
          </p:nvSpPr>
          <p:spPr>
            <a:xfrm>
              <a:off x="7801854" y="5000983"/>
              <a:ext cx="1570315"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Right Arrow 65"/>
            <p:cNvSpPr/>
            <p:nvPr/>
          </p:nvSpPr>
          <p:spPr>
            <a:xfrm>
              <a:off x="7777640" y="2377254"/>
              <a:ext cx="1533479"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Bent Arrow 66"/>
            <p:cNvSpPr/>
            <p:nvPr/>
          </p:nvSpPr>
          <p:spPr>
            <a:xfrm>
              <a:off x="8630662" y="3198230"/>
              <a:ext cx="712852" cy="1875662"/>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68" name="Bent Arrow 67"/>
            <p:cNvSpPr/>
            <p:nvPr/>
          </p:nvSpPr>
          <p:spPr>
            <a:xfrm rot="10800000" flipH="1">
              <a:off x="8640699" y="2600161"/>
              <a:ext cx="689282" cy="2189647"/>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pic>
          <p:nvPicPr>
            <p:cNvPr id="69" name="Content Placeholder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04892" y="1506467"/>
              <a:ext cx="3612163" cy="2037389"/>
            </a:xfrm>
            <a:prstGeom prst="rect">
              <a:avLst/>
            </a:prstGeom>
          </p:spPr>
        </p:pic>
        <p:pic>
          <p:nvPicPr>
            <p:cNvPr id="70" name="Content Placeholder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244" y="3838112"/>
              <a:ext cx="3651939" cy="2435107"/>
            </a:xfrm>
            <a:prstGeom prst="rect">
              <a:avLst/>
            </a:prstGeom>
          </p:spPr>
        </p:pic>
        <p:pic>
          <p:nvPicPr>
            <p:cNvPr id="71" name="Content Placeholder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8615" y="1506467"/>
              <a:ext cx="3389097" cy="2311338"/>
            </a:xfrm>
            <a:prstGeom prst="rect">
              <a:avLst/>
            </a:prstGeom>
          </p:spPr>
        </p:pic>
        <p:pic>
          <p:nvPicPr>
            <p:cNvPr id="72" name="Picture 7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1468" y="4131985"/>
              <a:ext cx="3651938" cy="2025667"/>
            </a:xfrm>
            <a:prstGeom prst="rect">
              <a:avLst/>
            </a:prstGeom>
          </p:spPr>
        </p:pic>
        <p:pic>
          <p:nvPicPr>
            <p:cNvPr id="73" name="Picture 7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24652" y="1042041"/>
              <a:ext cx="1144468" cy="2670426"/>
            </a:xfrm>
            <a:prstGeom prst="rect">
              <a:avLst/>
            </a:prstGeom>
          </p:spPr>
        </p:pic>
        <p:pic>
          <p:nvPicPr>
            <p:cNvPr id="74" name="Picture 7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2169" y="3899468"/>
              <a:ext cx="1096951" cy="2559552"/>
            </a:xfrm>
            <a:prstGeom prst="rect">
              <a:avLst/>
            </a:prstGeom>
          </p:spPr>
        </p:pic>
        <p:sp>
          <p:nvSpPr>
            <p:cNvPr id="75" name="Right Arrow 74"/>
            <p:cNvSpPr/>
            <p:nvPr/>
          </p:nvSpPr>
          <p:spPr>
            <a:xfrm>
              <a:off x="3591048" y="5003878"/>
              <a:ext cx="1050420"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Right Arrow 75"/>
            <p:cNvSpPr/>
            <p:nvPr/>
          </p:nvSpPr>
          <p:spPr>
            <a:xfrm>
              <a:off x="3501671" y="2384219"/>
              <a:ext cx="1139797"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7" name="Bent Arrow 76"/>
            <p:cNvSpPr/>
            <p:nvPr/>
          </p:nvSpPr>
          <p:spPr>
            <a:xfrm>
              <a:off x="3873183" y="3198227"/>
              <a:ext cx="768285" cy="1875662"/>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78" name="Bent Arrow 77"/>
            <p:cNvSpPr/>
            <p:nvPr/>
          </p:nvSpPr>
          <p:spPr>
            <a:xfrm rot="10800000" flipH="1">
              <a:off x="3873183" y="2600161"/>
              <a:ext cx="735983" cy="1875662"/>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sp>
        <p:nvSpPr>
          <p:cNvPr id="20" name="Curved Up Arrow 19"/>
          <p:cNvSpPr/>
          <p:nvPr/>
        </p:nvSpPr>
        <p:spPr>
          <a:xfrm flipH="1">
            <a:off x="2268936" y="4958967"/>
            <a:ext cx="8323190" cy="137748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6556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3" grpId="0" animBg="1"/>
      <p:bldP spid="45" grpId="0" animBg="1"/>
      <p:bldP spid="55"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Four-Way Mixed ANOVA</a:t>
            </a:r>
            <a:endParaRPr lang="en-US" dirty="0"/>
          </a:p>
        </p:txBody>
      </p:sp>
      <p:sp>
        <p:nvSpPr>
          <p:cNvPr id="19" name="TextBox 18"/>
          <p:cNvSpPr txBox="1"/>
          <p:nvPr/>
        </p:nvSpPr>
        <p:spPr>
          <a:xfrm>
            <a:off x="1851266" y="5099201"/>
            <a:ext cx="2724912" cy="1200329"/>
          </a:xfrm>
          <a:prstGeom prst="rect">
            <a:avLst/>
          </a:prstGeom>
          <a:noFill/>
        </p:spPr>
        <p:txBody>
          <a:bodyPr wrap="square" rtlCol="0">
            <a:spAutoFit/>
          </a:bodyPr>
          <a:lstStyle/>
          <a:p>
            <a:r>
              <a:rPr lang="en-US" sz="2400" dirty="0" smtClean="0"/>
              <a:t>Display Order:</a:t>
            </a:r>
          </a:p>
          <a:p>
            <a:r>
              <a:rPr lang="en-US" sz="2400" dirty="0" smtClean="0"/>
              <a:t>F(1,79)=1.93</a:t>
            </a:r>
          </a:p>
          <a:p>
            <a:r>
              <a:rPr lang="en-US" sz="2400" dirty="0" smtClean="0"/>
              <a:t>p &gt; 0.05</a:t>
            </a:r>
            <a:endParaRPr lang="en-US" sz="2400" dirty="0"/>
          </a:p>
        </p:txBody>
      </p:sp>
      <p:sp>
        <p:nvSpPr>
          <p:cNvPr id="20" name="TextBox 19"/>
          <p:cNvSpPr txBox="1"/>
          <p:nvPr/>
        </p:nvSpPr>
        <p:spPr>
          <a:xfrm>
            <a:off x="8185260" y="5147488"/>
            <a:ext cx="2219957" cy="1200329"/>
          </a:xfrm>
          <a:prstGeom prst="rect">
            <a:avLst/>
          </a:prstGeom>
          <a:noFill/>
        </p:spPr>
        <p:txBody>
          <a:bodyPr wrap="square" rtlCol="0">
            <a:spAutoFit/>
          </a:bodyPr>
          <a:lstStyle/>
          <a:p>
            <a:r>
              <a:rPr lang="en-US" sz="2400" dirty="0" smtClean="0"/>
              <a:t>Face Sets:</a:t>
            </a:r>
          </a:p>
          <a:p>
            <a:r>
              <a:rPr lang="en-US" sz="2400" dirty="0" smtClean="0"/>
              <a:t>F(1,79) = 0.27</a:t>
            </a:r>
          </a:p>
          <a:p>
            <a:r>
              <a:rPr lang="en-US" sz="2400" dirty="0" smtClean="0"/>
              <a:t>p &gt; 0.05</a:t>
            </a:r>
            <a:endParaRPr lang="en-US" sz="2400" dirty="0"/>
          </a:p>
        </p:txBody>
      </p:sp>
      <p:sp>
        <p:nvSpPr>
          <p:cNvPr id="23" name="TextBox 22"/>
          <p:cNvSpPr txBox="1"/>
          <p:nvPr/>
        </p:nvSpPr>
        <p:spPr>
          <a:xfrm>
            <a:off x="4644139" y="5124713"/>
            <a:ext cx="2219957" cy="1200329"/>
          </a:xfrm>
          <a:prstGeom prst="rect">
            <a:avLst/>
          </a:prstGeom>
          <a:noFill/>
        </p:spPr>
        <p:txBody>
          <a:bodyPr wrap="square" rtlCol="0">
            <a:spAutoFit/>
          </a:bodyPr>
          <a:lstStyle/>
          <a:p>
            <a:r>
              <a:rPr lang="en-US" sz="2400" dirty="0" smtClean="0"/>
              <a:t>Scenes:</a:t>
            </a:r>
          </a:p>
          <a:p>
            <a:r>
              <a:rPr lang="en-US" sz="2400" dirty="0" smtClean="0"/>
              <a:t>F(1,79) = 0.27</a:t>
            </a:r>
          </a:p>
          <a:p>
            <a:r>
              <a:rPr lang="en-US" sz="2400" dirty="0" smtClean="0"/>
              <a:t>p &gt; 0.05</a:t>
            </a:r>
            <a:endParaRPr lang="en-US" sz="2400" dirty="0"/>
          </a:p>
        </p:txBody>
      </p:sp>
      <p:grpSp>
        <p:nvGrpSpPr>
          <p:cNvPr id="21" name="Group 20"/>
          <p:cNvGrpSpPr/>
          <p:nvPr/>
        </p:nvGrpSpPr>
        <p:grpSpPr>
          <a:xfrm>
            <a:off x="961512" y="1258769"/>
            <a:ext cx="8523864" cy="3929888"/>
            <a:chOff x="221244" y="1042041"/>
            <a:chExt cx="10247876" cy="5416979"/>
          </a:xfrm>
        </p:grpSpPr>
        <p:sp>
          <p:nvSpPr>
            <p:cNvPr id="22" name="Right Arrow 21"/>
            <p:cNvSpPr/>
            <p:nvPr/>
          </p:nvSpPr>
          <p:spPr>
            <a:xfrm>
              <a:off x="7801854" y="5000983"/>
              <a:ext cx="1570315"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ight Arrow 23"/>
            <p:cNvSpPr/>
            <p:nvPr/>
          </p:nvSpPr>
          <p:spPr>
            <a:xfrm>
              <a:off x="7777640" y="2377254"/>
              <a:ext cx="1533479"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Bent Arrow 24"/>
            <p:cNvSpPr/>
            <p:nvPr/>
          </p:nvSpPr>
          <p:spPr>
            <a:xfrm>
              <a:off x="8630662" y="3198230"/>
              <a:ext cx="712852" cy="1875662"/>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6" name="Bent Arrow 25"/>
            <p:cNvSpPr/>
            <p:nvPr/>
          </p:nvSpPr>
          <p:spPr>
            <a:xfrm rot="10800000" flipH="1">
              <a:off x="8640699" y="2600161"/>
              <a:ext cx="689282" cy="2189647"/>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pic>
          <p:nvPicPr>
            <p:cNvPr id="27"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4892" y="1506467"/>
              <a:ext cx="3612163" cy="2037389"/>
            </a:xfrm>
            <a:prstGeom prst="rect">
              <a:avLst/>
            </a:prstGeom>
          </p:spPr>
        </p:pic>
        <p:pic>
          <p:nvPicPr>
            <p:cNvPr id="28"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244" y="3838112"/>
              <a:ext cx="3651939" cy="2435107"/>
            </a:xfrm>
            <a:prstGeom prst="rect">
              <a:avLst/>
            </a:prstGeom>
          </p:spPr>
        </p:pic>
        <p:pic>
          <p:nvPicPr>
            <p:cNvPr id="29"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615" y="1506467"/>
              <a:ext cx="3389097" cy="2311338"/>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1468" y="4131985"/>
              <a:ext cx="3651938" cy="2025667"/>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24652" y="1042041"/>
              <a:ext cx="1144468" cy="2670426"/>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72169" y="3899468"/>
              <a:ext cx="1096951" cy="2559552"/>
            </a:xfrm>
            <a:prstGeom prst="rect">
              <a:avLst/>
            </a:prstGeom>
          </p:spPr>
        </p:pic>
        <p:sp>
          <p:nvSpPr>
            <p:cNvPr id="33" name="Right Arrow 32"/>
            <p:cNvSpPr/>
            <p:nvPr/>
          </p:nvSpPr>
          <p:spPr>
            <a:xfrm>
              <a:off x="3591048" y="5003878"/>
              <a:ext cx="1050420"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4" name="Right Arrow 33"/>
            <p:cNvSpPr/>
            <p:nvPr/>
          </p:nvSpPr>
          <p:spPr>
            <a:xfrm>
              <a:off x="3501671" y="2384219"/>
              <a:ext cx="1139797" cy="281883"/>
            </a:xfrm>
            <a:prstGeom prst="righ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Bent Arrow 34"/>
            <p:cNvSpPr/>
            <p:nvPr/>
          </p:nvSpPr>
          <p:spPr>
            <a:xfrm>
              <a:off x="3873183" y="3198227"/>
              <a:ext cx="768285" cy="1875662"/>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36" name="Bent Arrow 35"/>
            <p:cNvSpPr/>
            <p:nvPr/>
          </p:nvSpPr>
          <p:spPr>
            <a:xfrm rot="10800000" flipH="1">
              <a:off x="3873183" y="2600161"/>
              <a:ext cx="735983" cy="1875662"/>
            </a:xfrm>
            <a:prstGeom prst="bentArrow">
              <a:avLst/>
            </a:prstGeom>
            <a:solidFill>
              <a:schemeClr val="accent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19936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Desktop vs HMD</a:t>
            </a:r>
            <a:endParaRPr lang="en-US" dirty="0"/>
          </a:p>
        </p:txBody>
      </p:sp>
      <p:sp>
        <p:nvSpPr>
          <p:cNvPr id="4" name="TextBox 3"/>
          <p:cNvSpPr txBox="1"/>
          <p:nvPr/>
        </p:nvSpPr>
        <p:spPr>
          <a:xfrm>
            <a:off x="4122099" y="5012065"/>
            <a:ext cx="3084576" cy="1477328"/>
          </a:xfrm>
          <a:prstGeom prst="rect">
            <a:avLst/>
          </a:prstGeom>
          <a:noFill/>
        </p:spPr>
        <p:txBody>
          <a:bodyPr wrap="square" rtlCol="0">
            <a:spAutoFit/>
          </a:bodyPr>
          <a:lstStyle/>
          <a:p>
            <a:pPr algn="ctr"/>
            <a:r>
              <a:rPr lang="en-US" sz="2400" dirty="0" smtClean="0"/>
              <a:t>Display Condition:</a:t>
            </a:r>
          </a:p>
          <a:p>
            <a:pPr algn="ctr"/>
            <a:r>
              <a:rPr lang="en-US" sz="2400" dirty="0" smtClean="0"/>
              <a:t>F(1,79</a:t>
            </a:r>
            <a:r>
              <a:rPr lang="en-US" sz="2400" dirty="0"/>
              <a:t>) = </a:t>
            </a:r>
            <a:r>
              <a:rPr lang="en-US" sz="2400" dirty="0" smtClean="0"/>
              <a:t>4.5</a:t>
            </a:r>
          </a:p>
          <a:p>
            <a:pPr algn="ctr"/>
            <a:r>
              <a:rPr lang="en-US" sz="2400" dirty="0" smtClean="0"/>
              <a:t>p </a:t>
            </a:r>
            <a:r>
              <a:rPr lang="en-US" sz="2400" dirty="0"/>
              <a:t>&lt; 0.05</a:t>
            </a:r>
          </a:p>
          <a:p>
            <a:endParaRPr lang="en-US" dirty="0"/>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898" y="2277840"/>
            <a:ext cx="3511296" cy="2633472"/>
          </a:xfrm>
          <a:prstGeom prst="rect">
            <a:avLst/>
          </a:prstGeom>
        </p:spPr>
      </p:pic>
      <p:pic>
        <p:nvPicPr>
          <p:cNvPr id="6"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1958" y="2267374"/>
            <a:ext cx="4176276" cy="2543184"/>
          </a:xfrm>
          <a:prstGeom prst="rect">
            <a:avLst/>
          </a:prstGeom>
        </p:spPr>
      </p:pic>
      <p:sp>
        <p:nvSpPr>
          <p:cNvPr id="3" name="TextBox 2"/>
          <p:cNvSpPr txBox="1"/>
          <p:nvPr/>
        </p:nvSpPr>
        <p:spPr>
          <a:xfrm>
            <a:off x="5159622" y="2714741"/>
            <a:ext cx="1009530" cy="1569660"/>
          </a:xfrm>
          <a:prstGeom prst="rect">
            <a:avLst/>
          </a:prstGeom>
          <a:noFill/>
        </p:spPr>
        <p:txBody>
          <a:bodyPr wrap="square" rtlCol="0">
            <a:spAutoFit/>
          </a:bodyPr>
          <a:lstStyle/>
          <a:p>
            <a:r>
              <a:rPr lang="en-US" sz="9600" dirty="0" smtClean="0"/>
              <a:t>&gt;</a:t>
            </a:r>
            <a:endParaRPr lang="en-US" sz="9600" dirty="0"/>
          </a:p>
        </p:txBody>
      </p:sp>
    </p:spTree>
    <p:extLst>
      <p:ext uri="{BB962C8B-B14F-4D97-AF65-F5344CB8AC3E}">
        <p14:creationId xmlns:p14="http://schemas.microsoft.com/office/powerpoint/2010/main" val="283269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445" y="530352"/>
            <a:ext cx="9411068" cy="6002336"/>
          </a:xfrm>
          <a:prstGeom prst="rect">
            <a:avLst/>
          </a:prstGeom>
        </p:spPr>
      </p:pic>
      <p:sp>
        <p:nvSpPr>
          <p:cNvPr id="5" name="Title 4"/>
          <p:cNvSpPr>
            <a:spLocks noGrp="1"/>
          </p:cNvSpPr>
          <p:nvPr>
            <p:ph type="title"/>
          </p:nvPr>
        </p:nvSpPr>
        <p:spPr/>
        <p:txBody>
          <a:bodyPr/>
          <a:lstStyle/>
          <a:p>
            <a:endParaRPr lang="en-US" dirty="0"/>
          </a:p>
        </p:txBody>
      </p:sp>
      <p:sp>
        <p:nvSpPr>
          <p:cNvPr id="7" name="TextBox 6"/>
          <p:cNvSpPr txBox="1"/>
          <p:nvPr/>
        </p:nvSpPr>
        <p:spPr>
          <a:xfrm>
            <a:off x="4245153" y="3509610"/>
            <a:ext cx="3858768" cy="1569660"/>
          </a:xfrm>
          <a:prstGeom prst="rect">
            <a:avLst/>
          </a:prstGeom>
          <a:noFill/>
        </p:spPr>
        <p:txBody>
          <a:bodyPr wrap="square" rtlCol="0">
            <a:spAutoFit/>
          </a:bodyPr>
          <a:lstStyle/>
          <a:p>
            <a:pPr algn="ctr"/>
            <a:r>
              <a:rPr lang="en-US" sz="2400" dirty="0" smtClean="0"/>
              <a:t>Paired T-Test</a:t>
            </a:r>
          </a:p>
          <a:p>
            <a:pPr algn="ctr"/>
            <a:r>
              <a:rPr lang="en-US" sz="2400" dirty="0" err="1" smtClean="0"/>
              <a:t>Bonferroni</a:t>
            </a:r>
            <a:r>
              <a:rPr lang="en-US" sz="2400" dirty="0" smtClean="0"/>
              <a:t>-Holm Correction</a:t>
            </a:r>
          </a:p>
          <a:p>
            <a:pPr algn="ctr"/>
            <a:r>
              <a:rPr lang="en-US" sz="2400" dirty="0" smtClean="0"/>
              <a:t>P = 0.0017 </a:t>
            </a:r>
            <a:r>
              <a:rPr lang="en-US" sz="2400" dirty="0"/>
              <a:t>&lt; 0.05</a:t>
            </a:r>
          </a:p>
        </p:txBody>
      </p:sp>
    </p:spTree>
    <p:extLst>
      <p:ext uri="{BB962C8B-B14F-4D97-AF65-F5344CB8AC3E}">
        <p14:creationId xmlns:p14="http://schemas.microsoft.com/office/powerpoint/2010/main" val="148431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8849" y="365124"/>
            <a:ext cx="10521695" cy="6295030"/>
          </a:xfrm>
        </p:spPr>
      </p:pic>
      <p:sp>
        <p:nvSpPr>
          <p:cNvPr id="5" name="TextBox 4"/>
          <p:cNvSpPr txBox="1"/>
          <p:nvPr/>
        </p:nvSpPr>
        <p:spPr>
          <a:xfrm>
            <a:off x="4834128" y="2681642"/>
            <a:ext cx="2962656" cy="830997"/>
          </a:xfrm>
          <a:prstGeom prst="rect">
            <a:avLst/>
          </a:prstGeom>
          <a:noFill/>
        </p:spPr>
        <p:txBody>
          <a:bodyPr wrap="square" rtlCol="0">
            <a:spAutoFit/>
          </a:bodyPr>
          <a:lstStyle/>
          <a:p>
            <a:pPr algn="ctr"/>
            <a:r>
              <a:rPr lang="en-US" sz="2400" dirty="0" smtClean="0"/>
              <a:t>Desktop-1 to HMD-1</a:t>
            </a:r>
          </a:p>
          <a:p>
            <a:pPr algn="ctr"/>
            <a:r>
              <a:rPr lang="en-US" sz="2400" dirty="0" smtClean="0"/>
              <a:t>P = 0.62 &gt; 0.05</a:t>
            </a:r>
          </a:p>
        </p:txBody>
      </p:sp>
      <p:sp>
        <p:nvSpPr>
          <p:cNvPr id="6" name="TextBox 5"/>
          <p:cNvSpPr txBox="1"/>
          <p:nvPr/>
        </p:nvSpPr>
        <p:spPr>
          <a:xfrm>
            <a:off x="4834128" y="3512639"/>
            <a:ext cx="2950464" cy="830997"/>
          </a:xfrm>
          <a:prstGeom prst="rect">
            <a:avLst/>
          </a:prstGeom>
          <a:noFill/>
        </p:spPr>
        <p:txBody>
          <a:bodyPr wrap="square" rtlCol="0">
            <a:spAutoFit/>
          </a:bodyPr>
          <a:lstStyle/>
          <a:p>
            <a:pPr algn="ctr"/>
            <a:r>
              <a:rPr lang="en-US" sz="2400" dirty="0" smtClean="0"/>
              <a:t>HMD-2 to Desktop-2</a:t>
            </a:r>
          </a:p>
          <a:p>
            <a:pPr algn="ctr"/>
            <a:r>
              <a:rPr lang="en-US" sz="2400" dirty="0" smtClean="0"/>
              <a:t>P = 0.025 &lt; 0.05</a:t>
            </a:r>
            <a:endParaRPr lang="en-US" sz="2400" dirty="0"/>
          </a:p>
        </p:txBody>
      </p:sp>
    </p:spTree>
    <p:extLst>
      <p:ext uri="{BB962C8B-B14F-4D97-AF65-F5344CB8AC3E}">
        <p14:creationId xmlns:p14="http://schemas.microsoft.com/office/powerpoint/2010/main" val="793108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a:t>Had 40 </a:t>
            </a:r>
            <a:r>
              <a:rPr lang="en-US" dirty="0" smtClean="0"/>
              <a:t>participants memorize and recall faces in HMD and desktop.</a:t>
            </a:r>
            <a:endParaRPr lang="en-US" dirty="0"/>
          </a:p>
          <a:p>
            <a:endParaRPr lang="en-US" dirty="0" smtClean="0"/>
          </a:p>
          <a:p>
            <a:r>
              <a:rPr lang="en-US" dirty="0" smtClean="0"/>
              <a:t>Head-Mounted </a:t>
            </a:r>
            <a:r>
              <a:rPr lang="en-US" dirty="0"/>
              <a:t>Displays offer advantages over </a:t>
            </a:r>
            <a:r>
              <a:rPr lang="en-US" dirty="0" smtClean="0"/>
              <a:t>Desktops</a:t>
            </a:r>
          </a:p>
          <a:p>
            <a:pPr lvl="1"/>
            <a:r>
              <a:rPr lang="en-US" dirty="0" smtClean="0"/>
              <a:t>Statistically significant average </a:t>
            </a:r>
            <a:r>
              <a:rPr lang="en-US" dirty="0"/>
              <a:t>r</a:t>
            </a:r>
            <a:r>
              <a:rPr lang="en-US" dirty="0" smtClean="0"/>
              <a:t>ecall accuracy increase of 8.8%</a:t>
            </a:r>
          </a:p>
          <a:p>
            <a:pPr lvl="1"/>
            <a:endParaRPr lang="en-US" dirty="0" smtClean="0"/>
          </a:p>
          <a:p>
            <a:pPr lvl="1"/>
            <a:endParaRPr lang="en-US" dirty="0" smtClean="0"/>
          </a:p>
          <a:p>
            <a:r>
              <a:rPr lang="en-US" dirty="0"/>
              <a:t>Gives insight into how to organize and present information in VR</a:t>
            </a:r>
          </a:p>
          <a:p>
            <a:endParaRPr lang="en-US" dirty="0"/>
          </a:p>
          <a:p>
            <a:endParaRPr lang="en-US" dirty="0"/>
          </a:p>
        </p:txBody>
      </p:sp>
      <p:pic>
        <p:nvPicPr>
          <p:cNvPr id="8"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7500" y="2741871"/>
            <a:ext cx="2414766" cy="1811075"/>
          </a:xfrm>
          <a:prstGeom prst="rect">
            <a:avLst/>
          </a:prstGeom>
        </p:spPr>
      </p:pic>
    </p:spTree>
    <p:extLst>
      <p:ext uri="{BB962C8B-B14F-4D97-AF65-F5344CB8AC3E}">
        <p14:creationId xmlns:p14="http://schemas.microsoft.com/office/powerpoint/2010/main" val="3868661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Content Placeholder 3"/>
          <p:cNvSpPr>
            <a:spLocks noGrp="1"/>
          </p:cNvSpPr>
          <p:nvPr>
            <p:ph idx="1"/>
          </p:nvPr>
        </p:nvSpPr>
        <p:spPr>
          <a:xfrm>
            <a:off x="677333" y="2160589"/>
            <a:ext cx="5123205" cy="3880773"/>
          </a:xfrm>
        </p:spPr>
        <p:txBody>
          <a:bodyPr>
            <a:normAutofit/>
          </a:bodyPr>
          <a:lstStyle/>
          <a:p>
            <a:r>
              <a:rPr lang="en-US" dirty="0" smtClean="0"/>
              <a:t>Personalized construction of virtual memory palaces</a:t>
            </a:r>
          </a:p>
          <a:p>
            <a:r>
              <a:rPr lang="en-US" dirty="0" smtClean="0"/>
              <a:t>Interactive placement of content</a:t>
            </a:r>
          </a:p>
          <a:p>
            <a:r>
              <a:rPr lang="en-US" dirty="0" smtClean="0"/>
              <a:t>Impact of free navigation (rotation and translation) </a:t>
            </a:r>
          </a:p>
          <a:p>
            <a:r>
              <a:rPr lang="en-US" dirty="0" smtClean="0"/>
              <a:t>The feasibility and impact of sharing virtual memory palaces</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817" y="189048"/>
            <a:ext cx="3515113" cy="2380024"/>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1396" y="3004132"/>
            <a:ext cx="3760604" cy="109684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5136" y="4334257"/>
            <a:ext cx="4336864" cy="2487414"/>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7978" y="4479888"/>
            <a:ext cx="2438399" cy="2438399"/>
          </a:xfrm>
          <a:prstGeom prst="rect">
            <a:avLst/>
          </a:prstGeom>
        </p:spPr>
      </p:pic>
    </p:spTree>
    <p:extLst>
      <p:ext uri="{BB962C8B-B14F-4D97-AF65-F5344CB8AC3E}">
        <p14:creationId xmlns:p14="http://schemas.microsoft.com/office/powerpoint/2010/main" val="20398717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marL="0" indent="0">
              <a:buNone/>
            </a:pPr>
            <a:r>
              <a:rPr lang="en-US" dirty="0" smtClean="0"/>
              <a:t>Funding Sources:</a:t>
            </a:r>
          </a:p>
          <a:p>
            <a:pPr lvl="1"/>
            <a:r>
              <a:rPr lang="en-US" dirty="0" smtClean="0"/>
              <a:t>NSF </a:t>
            </a:r>
            <a:r>
              <a:rPr lang="en-US" dirty="0"/>
              <a:t>Grants 14-29404 and </a:t>
            </a:r>
            <a:r>
              <a:rPr lang="en-US" dirty="0" smtClean="0"/>
              <a:t>15-64212</a:t>
            </a:r>
          </a:p>
          <a:p>
            <a:pPr lvl="1"/>
            <a:r>
              <a:rPr lang="en-US" dirty="0" smtClean="0"/>
              <a:t>NIST </a:t>
            </a:r>
            <a:r>
              <a:rPr lang="en-US" dirty="0"/>
              <a:t>Grant </a:t>
            </a:r>
            <a:r>
              <a:rPr lang="en-US" dirty="0" smtClean="0"/>
              <a:t>70NANB16H206</a:t>
            </a:r>
          </a:p>
          <a:p>
            <a:pPr lvl="1"/>
            <a:r>
              <a:rPr lang="en-US" dirty="0" smtClean="0"/>
              <a:t>State </a:t>
            </a:r>
            <a:r>
              <a:rPr lang="en-US" dirty="0"/>
              <a:t>of Maryland's </a:t>
            </a:r>
            <a:r>
              <a:rPr lang="en-US" dirty="0" err="1"/>
              <a:t>MPower</a:t>
            </a:r>
            <a:r>
              <a:rPr lang="en-US" dirty="0"/>
              <a:t> initiative</a:t>
            </a:r>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101" y="1367822"/>
            <a:ext cx="3511296" cy="2633472"/>
          </a:xfrm>
          <a:prstGeom prst="rect">
            <a:avLst/>
          </a:prstGeom>
        </p:spPr>
      </p:pic>
      <p:pic>
        <p:nvPicPr>
          <p:cNvPr id="5"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0778" y="4001294"/>
            <a:ext cx="4176276" cy="2543184"/>
          </a:xfrm>
          <a:prstGeom prst="rect">
            <a:avLst/>
          </a:prstGeom>
        </p:spPr>
      </p:pic>
    </p:spTree>
    <p:extLst>
      <p:ext uri="{BB962C8B-B14F-4D97-AF65-F5344CB8AC3E}">
        <p14:creationId xmlns:p14="http://schemas.microsoft.com/office/powerpoint/2010/main" val="49914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Immersion Aids Recall</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952803" y="2276575"/>
            <a:ext cx="5989609" cy="3649463"/>
          </a:xfrm>
        </p:spPr>
      </p:pic>
      <p:pic>
        <p:nvPicPr>
          <p:cNvPr id="4"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906" y="2576994"/>
            <a:ext cx="5079473" cy="3464162"/>
          </a:xfrm>
          <a:prstGeom prst="rect">
            <a:avLst/>
          </a:prstGeom>
        </p:spPr>
      </p:pic>
      <p:sp>
        <p:nvSpPr>
          <p:cNvPr id="3" name="TextBox 2"/>
          <p:cNvSpPr txBox="1"/>
          <p:nvPr/>
        </p:nvSpPr>
        <p:spPr>
          <a:xfrm>
            <a:off x="5025955" y="3339579"/>
            <a:ext cx="893261" cy="1015663"/>
          </a:xfrm>
          <a:prstGeom prst="rect">
            <a:avLst/>
          </a:prstGeom>
          <a:noFill/>
        </p:spPr>
        <p:txBody>
          <a:bodyPr wrap="square" rtlCol="0">
            <a:spAutoFit/>
          </a:bodyPr>
          <a:lstStyle/>
          <a:p>
            <a:pPr algn="ctr"/>
            <a:r>
              <a:rPr lang="en-US" sz="6000" dirty="0" smtClean="0"/>
              <a:t>&gt;?</a:t>
            </a:r>
          </a:p>
        </p:txBody>
      </p:sp>
    </p:spTree>
    <p:extLst>
      <p:ext uri="{BB962C8B-B14F-4D97-AF65-F5344CB8AC3E}">
        <p14:creationId xmlns:p14="http://schemas.microsoft.com/office/powerpoint/2010/main" val="21958221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422" y="609600"/>
            <a:ext cx="10131425" cy="1456267"/>
          </a:xfrm>
        </p:spPr>
        <p:txBody>
          <a:bodyPr/>
          <a:lstStyle/>
          <a:p>
            <a:r>
              <a:rPr lang="en-US" dirty="0" smtClean="0"/>
              <a:t>Why?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3206" y="4087352"/>
            <a:ext cx="4188016" cy="2354596"/>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206" y="1571029"/>
            <a:ext cx="4188016" cy="2516323"/>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4330" y="1360933"/>
            <a:ext cx="2484120" cy="2484120"/>
          </a:xfrm>
          <a:prstGeom prst="rect">
            <a:avLst/>
          </a:prstGeom>
        </p:spPr>
      </p:pic>
      <p:pic>
        <p:nvPicPr>
          <p:cNvPr id="10" name="Content Placeholder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3838" y="4325669"/>
            <a:ext cx="3475236" cy="2116279"/>
          </a:xfrm>
          <a:prstGeom prst="rect">
            <a:avLst/>
          </a:prstGeom>
        </p:spPr>
      </p:pic>
      <p:sp>
        <p:nvSpPr>
          <p:cNvPr id="6" name="Down Arrow 5"/>
          <p:cNvSpPr/>
          <p:nvPr/>
        </p:nvSpPr>
        <p:spPr>
          <a:xfrm>
            <a:off x="6278354" y="3845053"/>
            <a:ext cx="426720" cy="6522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8058386" y="4960621"/>
            <a:ext cx="817023" cy="512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43335" y="4431823"/>
            <a:ext cx="2005584" cy="1569660"/>
          </a:xfrm>
          <a:prstGeom prst="rect">
            <a:avLst/>
          </a:prstGeom>
          <a:noFill/>
        </p:spPr>
        <p:txBody>
          <a:bodyPr wrap="square" rtlCol="0">
            <a:spAutoFit/>
          </a:bodyPr>
          <a:lstStyle/>
          <a:p>
            <a:r>
              <a:rPr lang="en-US" sz="9600" dirty="0" smtClean="0"/>
              <a:t>?</a:t>
            </a:r>
            <a:endParaRPr lang="en-US" sz="9600" dirty="0"/>
          </a:p>
        </p:txBody>
      </p:sp>
    </p:spTree>
    <p:extLst>
      <p:ext uri="{BB962C8B-B14F-4D97-AF65-F5344CB8AC3E}">
        <p14:creationId xmlns:p14="http://schemas.microsoft.com/office/powerpoint/2010/main" val="301679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 Inspiration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816" y="1907738"/>
            <a:ext cx="2839437" cy="3649662"/>
          </a:xfrm>
        </p:spPr>
      </p:pic>
      <p:sp>
        <p:nvSpPr>
          <p:cNvPr id="5" name="TextBox 4"/>
          <p:cNvSpPr txBox="1"/>
          <p:nvPr/>
        </p:nvSpPr>
        <p:spPr>
          <a:xfrm>
            <a:off x="446888" y="5651405"/>
            <a:ext cx="3086960" cy="400110"/>
          </a:xfrm>
          <a:prstGeom prst="rect">
            <a:avLst/>
          </a:prstGeom>
          <a:noFill/>
        </p:spPr>
        <p:txBody>
          <a:bodyPr wrap="square" rtlCol="0">
            <a:spAutoFit/>
          </a:bodyPr>
          <a:lstStyle/>
          <a:p>
            <a:r>
              <a:rPr lang="en-US" sz="2000" dirty="0" smtClean="0"/>
              <a:t>Cicero - De </a:t>
            </a:r>
            <a:r>
              <a:rPr lang="en-US" sz="2000" dirty="0" err="1" smtClean="0"/>
              <a:t>Oratore</a:t>
            </a:r>
            <a:r>
              <a:rPr lang="en-US" sz="2000" dirty="0" smtClean="0"/>
              <a:t> (55 BC)</a:t>
            </a:r>
            <a:endParaRPr lang="en-US" sz="20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9211" y="205984"/>
            <a:ext cx="4242403" cy="5986742"/>
          </a:xfrm>
          <a:prstGeom prst="rect">
            <a:avLst/>
          </a:prstGeom>
        </p:spPr>
      </p:pic>
      <p:sp>
        <p:nvSpPr>
          <p:cNvPr id="7" name="TextBox 6"/>
          <p:cNvSpPr txBox="1"/>
          <p:nvPr/>
        </p:nvSpPr>
        <p:spPr>
          <a:xfrm>
            <a:off x="7220018" y="6256422"/>
            <a:ext cx="3900787" cy="400110"/>
          </a:xfrm>
          <a:prstGeom prst="rect">
            <a:avLst/>
          </a:prstGeom>
          <a:noFill/>
        </p:spPr>
        <p:txBody>
          <a:bodyPr wrap="square" rtlCol="0">
            <a:spAutoFit/>
          </a:bodyPr>
          <a:lstStyle/>
          <a:p>
            <a:r>
              <a:rPr lang="en-US" sz="2000" dirty="0"/>
              <a:t>Simonides of </a:t>
            </a:r>
            <a:r>
              <a:rPr lang="en-US" sz="2000" dirty="0" err="1" smtClean="0"/>
              <a:t>Ceos</a:t>
            </a:r>
            <a:r>
              <a:rPr lang="en-US" sz="2000" dirty="0"/>
              <a:t> (556 BC-468 </a:t>
            </a:r>
            <a:r>
              <a:rPr lang="en-US" sz="2000" dirty="0" smtClean="0"/>
              <a:t>BC)</a:t>
            </a:r>
            <a:endParaRPr lang="en-US" sz="2000" dirty="0"/>
          </a:p>
        </p:txBody>
      </p:sp>
      <p:sp>
        <p:nvSpPr>
          <p:cNvPr id="8" name="TextBox 7"/>
          <p:cNvSpPr txBox="1"/>
          <p:nvPr/>
        </p:nvSpPr>
        <p:spPr>
          <a:xfrm>
            <a:off x="4257675" y="1726529"/>
            <a:ext cx="2241311" cy="2123658"/>
          </a:xfrm>
          <a:prstGeom prst="rect">
            <a:avLst/>
          </a:prstGeom>
          <a:noFill/>
        </p:spPr>
        <p:txBody>
          <a:bodyPr wrap="square" rtlCol="0">
            <a:spAutoFit/>
          </a:bodyPr>
          <a:lstStyle/>
          <a:p>
            <a:pPr algn="ctr"/>
            <a:r>
              <a:rPr lang="en-US" sz="4400" dirty="0" smtClean="0"/>
              <a:t>Method of Loci</a:t>
            </a:r>
          </a:p>
          <a:p>
            <a:pPr algn="ctr"/>
            <a:endParaRPr lang="en-US" sz="4400" dirty="0" smtClean="0"/>
          </a:p>
        </p:txBody>
      </p:sp>
      <p:sp>
        <p:nvSpPr>
          <p:cNvPr id="9" name="TextBox 8"/>
          <p:cNvSpPr txBox="1"/>
          <p:nvPr/>
        </p:nvSpPr>
        <p:spPr>
          <a:xfrm>
            <a:off x="4309238" y="3533430"/>
            <a:ext cx="2138183" cy="1723549"/>
          </a:xfrm>
          <a:prstGeom prst="rect">
            <a:avLst/>
          </a:prstGeom>
          <a:noFill/>
        </p:spPr>
        <p:txBody>
          <a:bodyPr wrap="square" rtlCol="0">
            <a:spAutoFit/>
          </a:bodyPr>
          <a:lstStyle/>
          <a:p>
            <a:pPr algn="ctr"/>
            <a:r>
              <a:rPr lang="en-US" sz="4400" dirty="0"/>
              <a:t>Memory Palace</a:t>
            </a:r>
          </a:p>
          <a:p>
            <a:endParaRPr lang="en-US" dirty="0"/>
          </a:p>
        </p:txBody>
      </p:sp>
    </p:spTree>
    <p:extLst>
      <p:ext uri="{BB962C8B-B14F-4D97-AF65-F5344CB8AC3E}">
        <p14:creationId xmlns:p14="http://schemas.microsoft.com/office/powerpoint/2010/main" val="255350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Memory Palace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40500" y="1690688"/>
            <a:ext cx="5080000" cy="3810000"/>
          </a:xfrm>
        </p:spPr>
      </p:pic>
      <p:sp>
        <p:nvSpPr>
          <p:cNvPr id="5" name="TextBox 4"/>
          <p:cNvSpPr txBox="1"/>
          <p:nvPr/>
        </p:nvSpPr>
        <p:spPr>
          <a:xfrm>
            <a:off x="6540500" y="5653668"/>
            <a:ext cx="4997915" cy="307777"/>
          </a:xfrm>
          <a:prstGeom prst="rect">
            <a:avLst/>
          </a:prstGeom>
          <a:noFill/>
        </p:spPr>
        <p:txBody>
          <a:bodyPr wrap="square" rtlCol="0">
            <a:spAutoFit/>
          </a:bodyPr>
          <a:lstStyle/>
          <a:p>
            <a:r>
              <a:rPr lang="en-US" sz="1400" dirty="0" smtClean="0"/>
              <a:t>https://artofmemory.com/wiki/How_to_Build_a_Memory_Palace</a:t>
            </a:r>
            <a:endParaRPr lang="en-US" sz="14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046" y="2270552"/>
            <a:ext cx="5710954" cy="3030375"/>
          </a:xfrm>
          <a:prstGeom prst="rect">
            <a:avLst/>
          </a:prstGeom>
        </p:spPr>
      </p:pic>
    </p:spTree>
    <p:extLst>
      <p:ext uri="{BB962C8B-B14F-4D97-AF65-F5344CB8AC3E}">
        <p14:creationId xmlns:p14="http://schemas.microsoft.com/office/powerpoint/2010/main" val="38803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Palaces in VR</a:t>
            </a:r>
            <a:endParaRPr lang="en-US" dirty="0"/>
          </a:p>
        </p:txBody>
      </p:sp>
      <p:sp>
        <p:nvSpPr>
          <p:cNvPr id="3" name="Content Placeholder 2"/>
          <p:cNvSpPr>
            <a:spLocks noGrp="1"/>
          </p:cNvSpPr>
          <p:nvPr>
            <p:ph idx="1"/>
          </p:nvPr>
        </p:nvSpPr>
        <p:spPr>
          <a:xfrm>
            <a:off x="838200" y="1825625"/>
            <a:ext cx="4046034" cy="4351338"/>
          </a:xfrm>
        </p:spPr>
        <p:txBody>
          <a:bodyPr/>
          <a:lstStyle/>
          <a:p>
            <a:r>
              <a:rPr lang="en-US" dirty="0" err="1" smtClean="0"/>
              <a:t>Macunx</a:t>
            </a:r>
            <a:r>
              <a:rPr lang="en-US" dirty="0" smtClean="0"/>
              <a:t> VR</a:t>
            </a:r>
          </a:p>
          <a:p>
            <a:r>
              <a:rPr lang="en-US" sz="2000" dirty="0" smtClean="0"/>
              <a:t>https://www.kickstarter.com/projects/macunx/macunx-vr-memory-palaces-in-virtual-reality</a:t>
            </a:r>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231" y="2529701"/>
            <a:ext cx="6477000" cy="3181350"/>
          </a:xfrm>
          <a:prstGeom prst="rect">
            <a:avLst/>
          </a:prstGeom>
        </p:spPr>
      </p:pic>
    </p:spTree>
    <p:extLst>
      <p:ext uri="{BB962C8B-B14F-4D97-AF65-F5344CB8AC3E}">
        <p14:creationId xmlns:p14="http://schemas.microsoft.com/office/powerpoint/2010/main" val="305319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Related Works</a:t>
            </a:r>
            <a:endParaRPr lang="en-US" dirty="0"/>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936" y="1910280"/>
            <a:ext cx="2860025" cy="2905423"/>
          </a:xfrm>
          <a:prstGeom prst="rect">
            <a:avLst/>
          </a:prstGeom>
        </p:spPr>
      </p:pic>
      <p:sp>
        <p:nvSpPr>
          <p:cNvPr id="3" name="TextBox 2"/>
          <p:cNvSpPr txBox="1"/>
          <p:nvPr/>
        </p:nvSpPr>
        <p:spPr>
          <a:xfrm>
            <a:off x="6285211" y="4975615"/>
            <a:ext cx="4028021" cy="738664"/>
          </a:xfrm>
          <a:prstGeom prst="rect">
            <a:avLst/>
          </a:prstGeom>
          <a:noFill/>
        </p:spPr>
        <p:txBody>
          <a:bodyPr wrap="square" rtlCol="0">
            <a:spAutoFit/>
          </a:bodyPr>
          <a:lstStyle/>
          <a:p>
            <a:r>
              <a:rPr lang="en-US" sz="2400" dirty="0" err="1"/>
              <a:t>Pausch</a:t>
            </a:r>
            <a:r>
              <a:rPr lang="en-US" sz="2400" dirty="0"/>
              <a:t> et al. </a:t>
            </a:r>
            <a:r>
              <a:rPr lang="en-US" sz="2400" dirty="0" err="1"/>
              <a:t>Siggraph</a:t>
            </a:r>
            <a:r>
              <a:rPr lang="en-US" sz="2400" dirty="0"/>
              <a:t>, </a:t>
            </a:r>
            <a:r>
              <a:rPr lang="en-US" sz="2400" dirty="0" smtClean="0"/>
              <a:t>1997</a:t>
            </a:r>
            <a:endParaRPr lang="en-US" sz="2400" dirty="0"/>
          </a:p>
          <a:p>
            <a:endParaRPr lang="en-US" dirty="0"/>
          </a:p>
        </p:txBody>
      </p:sp>
      <p:sp>
        <p:nvSpPr>
          <p:cNvPr id="6" name="TextBox 5"/>
          <p:cNvSpPr txBox="1"/>
          <p:nvPr/>
        </p:nvSpPr>
        <p:spPr>
          <a:xfrm>
            <a:off x="1608914" y="5006155"/>
            <a:ext cx="4219830" cy="830997"/>
          </a:xfrm>
          <a:prstGeom prst="rect">
            <a:avLst/>
          </a:prstGeom>
          <a:noFill/>
        </p:spPr>
        <p:txBody>
          <a:bodyPr wrap="square" rtlCol="0">
            <a:spAutoFit/>
          </a:bodyPr>
          <a:lstStyle/>
          <a:p>
            <a:r>
              <a:rPr lang="en-US" sz="2400" dirty="0"/>
              <a:t>Godden and Baddeley, </a:t>
            </a:r>
            <a:r>
              <a:rPr lang="en-US" sz="2400" dirty="0" smtClean="0"/>
              <a:t>BPS </a:t>
            </a:r>
            <a:r>
              <a:rPr lang="en-US" sz="2400" dirty="0"/>
              <a:t>1975</a:t>
            </a:r>
          </a:p>
          <a:p>
            <a:endParaRPr lang="en-US" sz="24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6130" y="1910280"/>
            <a:ext cx="3265398" cy="2814066"/>
          </a:xfrm>
          <a:prstGeom prst="rect">
            <a:avLst/>
          </a:prstGeom>
        </p:spPr>
      </p:pic>
    </p:spTree>
    <p:extLst>
      <p:ext uri="{BB962C8B-B14F-4D97-AF65-F5344CB8AC3E}">
        <p14:creationId xmlns:p14="http://schemas.microsoft.com/office/powerpoint/2010/main" val="97867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Content Placeholder 2"/>
          <p:cNvSpPr>
            <a:spLocks noGrp="1"/>
          </p:cNvSpPr>
          <p:nvPr>
            <p:ph idx="1"/>
          </p:nvPr>
        </p:nvSpPr>
        <p:spPr>
          <a:xfrm>
            <a:off x="685801" y="2065866"/>
            <a:ext cx="7519415" cy="4426374"/>
          </a:xfrm>
        </p:spPr>
        <p:txBody>
          <a:bodyPr>
            <a:noAutofit/>
          </a:bodyPr>
          <a:lstStyle/>
          <a:p>
            <a:pPr marL="0" indent="0">
              <a:buNone/>
            </a:pPr>
            <a:r>
              <a:rPr lang="en-US" sz="3200" dirty="0" smtClean="0"/>
              <a:t>Our </a:t>
            </a:r>
            <a:r>
              <a:rPr lang="en-US" sz="3200" dirty="0"/>
              <a:t>hypothesis is that a virtual memory palace experienced in an immersive head-tracked HMD will lead to a </a:t>
            </a:r>
            <a:r>
              <a:rPr lang="en-US" sz="3600" b="1" u="sng" dirty="0"/>
              <a:t>more accurate recall </a:t>
            </a:r>
            <a:r>
              <a:rPr lang="en-US" sz="3200" dirty="0"/>
              <a:t>than on a mouse-controlled desktop display</a:t>
            </a:r>
            <a:r>
              <a:rPr lang="en-US" sz="3200" dirty="0" smtClean="0"/>
              <a:t>.</a:t>
            </a:r>
          </a:p>
          <a:p>
            <a:pPr marL="0" indent="0">
              <a:buNone/>
            </a:pPr>
            <a:endParaRPr lang="en-US" sz="3600" dirty="0"/>
          </a:p>
        </p:txBody>
      </p:sp>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514" y="1254658"/>
            <a:ext cx="3511296" cy="2633472"/>
          </a:xfrm>
          <a:prstGeom prst="rect">
            <a:avLst/>
          </a:prstGeom>
        </p:spPr>
      </p:pic>
      <p:pic>
        <p:nvPicPr>
          <p:cNvPr id="5"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1267" y="3680832"/>
            <a:ext cx="4176276" cy="2543184"/>
          </a:xfrm>
          <a:prstGeom prst="rect">
            <a:avLst/>
          </a:prstGeom>
        </p:spPr>
      </p:pic>
    </p:spTree>
    <p:extLst>
      <p:ext uri="{BB962C8B-B14F-4D97-AF65-F5344CB8AC3E}">
        <p14:creationId xmlns:p14="http://schemas.microsoft.com/office/powerpoint/2010/main" val="2040860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035" y="3242217"/>
            <a:ext cx="4821045" cy="3615783"/>
          </a:xfrm>
          <a:prstGeom prst="rect">
            <a:avLst/>
          </a:prstGeom>
        </p:spPr>
      </p:pic>
      <p:sp>
        <p:nvSpPr>
          <p:cNvPr id="2" name="Title 1"/>
          <p:cNvSpPr>
            <a:spLocks noGrp="1"/>
          </p:cNvSpPr>
          <p:nvPr>
            <p:ph type="title"/>
          </p:nvPr>
        </p:nvSpPr>
        <p:spPr/>
        <p:txBody>
          <a:bodyPr/>
          <a:lstStyle/>
          <a:p>
            <a:r>
              <a:rPr lang="en-US" dirty="0" smtClean="0"/>
              <a:t>Our Contribution</a:t>
            </a:r>
            <a:endParaRPr lang="en-US" dirty="0"/>
          </a:p>
        </p:txBody>
      </p:sp>
      <p:pic>
        <p:nvPicPr>
          <p:cNvPr id="4"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8558" y="1511470"/>
            <a:ext cx="5993272" cy="3649662"/>
          </a:xfrm>
          <a:prstGeom prst="rect">
            <a:avLst/>
          </a:prstGeom>
        </p:spPr>
      </p:pic>
      <p:pic>
        <p:nvPicPr>
          <p:cNvPr id="5" name="Content Placeholder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6" y="1806605"/>
            <a:ext cx="5079473" cy="3464162"/>
          </a:xfrm>
          <a:prstGeom prst="rect">
            <a:avLst/>
          </a:prstGeom>
        </p:spPr>
      </p:pic>
    </p:spTree>
    <p:extLst>
      <p:ext uri="{BB962C8B-B14F-4D97-AF65-F5344CB8AC3E}">
        <p14:creationId xmlns:p14="http://schemas.microsoft.com/office/powerpoint/2010/main" val="38172659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3000</TotalTime>
  <Words>1911</Words>
  <Application>Microsoft Office PowerPoint</Application>
  <PresentationFormat>Widescreen</PresentationFormat>
  <Paragraphs>149</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Spatial Mnemonics  using Virtual Reality </vt:lpstr>
      <vt:lpstr>Immersion Aids Recall</vt:lpstr>
      <vt:lpstr>Why?</vt:lpstr>
      <vt:lpstr>Historic Inspiration</vt:lpstr>
      <vt:lpstr>Building A Memory Palace</vt:lpstr>
      <vt:lpstr>Memory Palaces in VR</vt:lpstr>
      <vt:lpstr>Important Related Works</vt:lpstr>
      <vt:lpstr>User Study</vt:lpstr>
      <vt:lpstr>Our Contribution</vt:lpstr>
      <vt:lpstr>Setup</vt:lpstr>
      <vt:lpstr>Process</vt:lpstr>
      <vt:lpstr>Four-Way Mixed ANOVA</vt:lpstr>
      <vt:lpstr>Desktop vs HMD</vt:lpstr>
      <vt:lpstr>PowerPoint Presentation</vt:lpstr>
      <vt:lpstr>PowerPoint Presentation</vt:lpstr>
      <vt:lpstr>Conclusions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Mnemonics  using Virtual Reality </dc:title>
  <dc:creator>Eric Krokos</dc:creator>
  <cp:lastModifiedBy>Eric Krokos</cp:lastModifiedBy>
  <cp:revision>62</cp:revision>
  <dcterms:created xsi:type="dcterms:W3CDTF">2018-02-12T14:09:32Z</dcterms:created>
  <dcterms:modified xsi:type="dcterms:W3CDTF">2018-02-24T22:25:57Z</dcterms:modified>
</cp:coreProperties>
</file>